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6"/>
  </p:notesMasterIdLst>
  <p:sldIdLst>
    <p:sldId id="259" r:id="rId6"/>
    <p:sldId id="257" r:id="rId7"/>
    <p:sldId id="268" r:id="rId8"/>
    <p:sldId id="288" r:id="rId9"/>
    <p:sldId id="269" r:id="rId10"/>
    <p:sldId id="267" r:id="rId11"/>
    <p:sldId id="263" r:id="rId12"/>
    <p:sldId id="261" r:id="rId13"/>
    <p:sldId id="270" r:id="rId14"/>
    <p:sldId id="291" r:id="rId15"/>
    <p:sldId id="271" r:id="rId16"/>
    <p:sldId id="273" r:id="rId17"/>
    <p:sldId id="272" r:id="rId18"/>
    <p:sldId id="274" r:id="rId19"/>
    <p:sldId id="275" r:id="rId20"/>
    <p:sldId id="277" r:id="rId21"/>
    <p:sldId id="290" r:id="rId22"/>
    <p:sldId id="266" r:id="rId23"/>
    <p:sldId id="289" r:id="rId24"/>
    <p:sldId id="262"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6D8"/>
    <a:srgbClr val="D0B6E6"/>
    <a:srgbClr val="FF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46"/>
  </p:normalViewPr>
  <p:slideViewPr>
    <p:cSldViewPr snapToGrid="0" snapToObjects="1">
      <p:cViewPr varScale="1">
        <p:scale>
          <a:sx n="122" d="100"/>
          <a:sy n="122" d="100"/>
        </p:scale>
        <p:origin x="102"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r Læringsmiljø" userId="ec9942b0-ba7c-46a4-bd21-d5dca5631c82" providerId="ADAL" clId="{9B56BBA7-4802-4C5B-BCDD-9159F6D37658}"/>
    <pc:docChg chg="custSel modSld">
      <pc:chgData name="StOr Læringsmiljø" userId="ec9942b0-ba7c-46a4-bd21-d5dca5631c82" providerId="ADAL" clId="{9B56BBA7-4802-4C5B-BCDD-9159F6D37658}" dt="2021-08-24T09:42:47.143" v="129" actId="20577"/>
      <pc:docMkLst>
        <pc:docMk/>
      </pc:docMkLst>
      <pc:sldChg chg="modSp mod">
        <pc:chgData name="StOr Læringsmiljø" userId="ec9942b0-ba7c-46a4-bd21-d5dca5631c82" providerId="ADAL" clId="{9B56BBA7-4802-4C5B-BCDD-9159F6D37658}" dt="2021-08-24T09:38:06.609" v="23" actId="20577"/>
        <pc:sldMkLst>
          <pc:docMk/>
          <pc:sldMk cId="196532709" sldId="272"/>
        </pc:sldMkLst>
        <pc:spChg chg="mod">
          <ac:chgData name="StOr Læringsmiljø" userId="ec9942b0-ba7c-46a4-bd21-d5dca5631c82" providerId="ADAL" clId="{9B56BBA7-4802-4C5B-BCDD-9159F6D37658}" dt="2021-08-24T09:38:06.609" v="23" actId="20577"/>
          <ac:spMkLst>
            <pc:docMk/>
            <pc:sldMk cId="196532709" sldId="272"/>
            <ac:spMk id="3" creationId="{1775E636-88E6-5B45-9B9B-7EA586EDED1B}"/>
          </ac:spMkLst>
        </pc:spChg>
      </pc:sldChg>
      <pc:sldChg chg="modSp mod">
        <pc:chgData name="StOr Læringsmiljø" userId="ec9942b0-ba7c-46a4-bd21-d5dca5631c82" providerId="ADAL" clId="{9B56BBA7-4802-4C5B-BCDD-9159F6D37658}" dt="2021-08-24T09:42:47.143" v="129" actId="20577"/>
        <pc:sldMkLst>
          <pc:docMk/>
          <pc:sldMk cId="3178444447" sldId="275"/>
        </pc:sldMkLst>
        <pc:spChg chg="mod">
          <ac:chgData name="StOr Læringsmiljø" userId="ec9942b0-ba7c-46a4-bd21-d5dca5631c82" providerId="ADAL" clId="{9B56BBA7-4802-4C5B-BCDD-9159F6D37658}" dt="2021-08-24T09:42:47.143" v="129" actId="20577"/>
          <ac:spMkLst>
            <pc:docMk/>
            <pc:sldMk cId="3178444447" sldId="275"/>
            <ac:spMk id="3" creationId="{1775E636-88E6-5B45-9B9B-7EA586EDED1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4B400-6B99-624D-80A2-E02935BB2FC6}" type="datetimeFigureOut">
              <a:rPr lang="nb-NO" smtClean="0"/>
              <a:t>23.08.2021</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F7A1D-10F9-6D4F-8681-9B5C0832C44B}" type="slidenum">
              <a:rPr lang="nb-NO" smtClean="0"/>
              <a:t>‹#›</a:t>
            </a:fld>
            <a:endParaRPr lang="nb-NO"/>
          </a:p>
        </p:txBody>
      </p:sp>
    </p:spTree>
    <p:extLst>
      <p:ext uri="{BB962C8B-B14F-4D97-AF65-F5344CB8AC3E}">
        <p14:creationId xmlns:p14="http://schemas.microsoft.com/office/powerpoint/2010/main" val="407927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To </a:t>
            </a:r>
            <a:r>
              <a:rPr lang="nb-NO" dirty="0" err="1"/>
              <a:t>explain</a:t>
            </a:r>
            <a:r>
              <a:rPr lang="nb-NO" dirty="0"/>
              <a:t> </a:t>
            </a:r>
            <a:r>
              <a:rPr lang="nb-NO" dirty="0" err="1"/>
              <a:t>our</a:t>
            </a:r>
            <a:r>
              <a:rPr lang="nb-NO" dirty="0"/>
              <a:t> </a:t>
            </a:r>
            <a:r>
              <a:rPr lang="nb-NO" dirty="0" err="1"/>
              <a:t>roles</a:t>
            </a:r>
            <a:r>
              <a:rPr lang="nb-NO" dirty="0"/>
              <a:t>, </a:t>
            </a:r>
          </a:p>
        </p:txBody>
      </p:sp>
      <p:sp>
        <p:nvSpPr>
          <p:cNvPr id="4" name="Slide Number Placeholder 3"/>
          <p:cNvSpPr>
            <a:spLocks noGrp="1"/>
          </p:cNvSpPr>
          <p:nvPr>
            <p:ph type="sldNum" sz="quarter" idx="5"/>
          </p:nvPr>
        </p:nvSpPr>
        <p:spPr/>
        <p:txBody>
          <a:bodyPr/>
          <a:lstStyle/>
          <a:p>
            <a:fld id="{85268F73-96C1-6347-A48A-083D034A20CF}" type="slidenum">
              <a:rPr lang="nb-NO" smtClean="0"/>
              <a:t>1</a:t>
            </a:fld>
            <a:endParaRPr lang="nb-NO"/>
          </a:p>
        </p:txBody>
      </p:sp>
    </p:spTree>
    <p:extLst>
      <p:ext uri="{BB962C8B-B14F-4D97-AF65-F5344CB8AC3E}">
        <p14:creationId xmlns:p14="http://schemas.microsoft.com/office/powerpoint/2010/main" val="407623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Welcome</a:t>
            </a:r>
            <a:r>
              <a:rPr lang="nb-NO" dirty="0"/>
              <a:t> to </a:t>
            </a:r>
            <a:r>
              <a:rPr lang="nb-NO" dirty="0" err="1"/>
              <a:t>the</a:t>
            </a:r>
            <a:r>
              <a:rPr lang="nb-NO" dirty="0"/>
              <a:t> </a:t>
            </a:r>
            <a:r>
              <a:rPr lang="nb-NO" dirty="0" err="1"/>
              <a:t>University</a:t>
            </a:r>
            <a:r>
              <a:rPr lang="nb-NO" dirty="0"/>
              <a:t> </a:t>
            </a:r>
            <a:r>
              <a:rPr lang="nb-NO" dirty="0" err="1"/>
              <a:t>of</a:t>
            </a:r>
            <a:r>
              <a:rPr lang="nb-NO" dirty="0"/>
              <a:t> Stavanger! </a:t>
            </a:r>
            <a:r>
              <a:rPr lang="nb-NO" dirty="0" err="1"/>
              <a:t>You</a:t>
            </a:r>
            <a:r>
              <a:rPr lang="nb-NO" dirty="0"/>
              <a:t> </a:t>
            </a:r>
            <a:r>
              <a:rPr lang="nb-NO" dirty="0" err="1"/>
              <a:t>might</a:t>
            </a:r>
            <a:r>
              <a:rPr lang="nb-NO" dirty="0"/>
              <a:t> not </a:t>
            </a:r>
            <a:r>
              <a:rPr lang="nb-NO" dirty="0" err="1"/>
              <a:t>know</a:t>
            </a:r>
            <a:r>
              <a:rPr lang="nb-NO" dirty="0"/>
              <a:t> </a:t>
            </a:r>
            <a:r>
              <a:rPr lang="nb-NO" dirty="0" err="1"/>
              <a:t>this</a:t>
            </a:r>
            <a:r>
              <a:rPr lang="nb-NO" dirty="0"/>
              <a:t> </a:t>
            </a:r>
            <a:r>
              <a:rPr lang="nb-NO" dirty="0" err="1"/>
              <a:t>but</a:t>
            </a:r>
            <a:r>
              <a:rPr lang="nb-NO" dirty="0"/>
              <a:t> </a:t>
            </a:r>
            <a:r>
              <a:rPr lang="nb-NO" dirty="0" err="1"/>
              <a:t>once</a:t>
            </a:r>
            <a:r>
              <a:rPr lang="nb-NO" dirty="0"/>
              <a:t> </a:t>
            </a:r>
            <a:r>
              <a:rPr lang="nb-NO" dirty="0" err="1"/>
              <a:t>you’re</a:t>
            </a:r>
            <a:r>
              <a:rPr lang="nb-NO" dirty="0"/>
              <a:t> </a:t>
            </a:r>
            <a:r>
              <a:rPr lang="nb-NO" dirty="0" err="1"/>
              <a:t>enrolled</a:t>
            </a:r>
            <a:r>
              <a:rPr lang="nb-NO" dirty="0"/>
              <a:t> as a student </a:t>
            </a:r>
            <a:r>
              <a:rPr lang="nb-NO" dirty="0" err="1"/>
              <a:t>here</a:t>
            </a:r>
            <a:r>
              <a:rPr lang="nb-NO" dirty="0"/>
              <a:t> at </a:t>
            </a:r>
            <a:r>
              <a:rPr lang="nb-NO" dirty="0" err="1"/>
              <a:t>UiS</a:t>
            </a:r>
            <a:r>
              <a:rPr lang="nb-NO" dirty="0"/>
              <a:t>, </a:t>
            </a:r>
            <a:r>
              <a:rPr lang="nb-NO" dirty="0" err="1"/>
              <a:t>you</a:t>
            </a:r>
            <a:r>
              <a:rPr lang="nb-NO" dirty="0"/>
              <a:t> </a:t>
            </a:r>
            <a:r>
              <a:rPr lang="nb-NO" dirty="0" err="1"/>
              <a:t>are</a:t>
            </a:r>
            <a:r>
              <a:rPr lang="nb-NO" dirty="0"/>
              <a:t> </a:t>
            </a:r>
            <a:r>
              <a:rPr lang="nb-NO" dirty="0" err="1"/>
              <a:t>automatically</a:t>
            </a:r>
            <a:r>
              <a:rPr lang="nb-NO" dirty="0"/>
              <a:t> a </a:t>
            </a:r>
            <a:r>
              <a:rPr lang="nb-NO" dirty="0" err="1"/>
              <a:t>member</a:t>
            </a:r>
            <a:r>
              <a:rPr lang="nb-NO" dirty="0"/>
              <a:t> </a:t>
            </a:r>
            <a:r>
              <a:rPr lang="nb-NO" dirty="0" err="1"/>
              <a:t>of</a:t>
            </a:r>
            <a:r>
              <a:rPr lang="nb-NO" dirty="0"/>
              <a:t> </a:t>
            </a:r>
            <a:r>
              <a:rPr lang="nb-NO" dirty="0" err="1"/>
              <a:t>our</a:t>
            </a:r>
            <a:r>
              <a:rPr lang="nb-NO" dirty="0"/>
              <a:t> Student Union </a:t>
            </a:r>
            <a:r>
              <a:rPr lang="nb-NO" dirty="0" err="1"/>
              <a:t>StOr</a:t>
            </a:r>
            <a:r>
              <a:rPr lang="nb-NO" dirty="0"/>
              <a:t>. </a:t>
            </a:r>
            <a:r>
              <a:rPr lang="nb-NO" dirty="0" err="1"/>
              <a:t>We</a:t>
            </a:r>
            <a:r>
              <a:rPr lang="nb-NO" dirty="0"/>
              <a:t> </a:t>
            </a:r>
            <a:r>
              <a:rPr lang="nb-NO" dirty="0" err="1"/>
              <a:t>are</a:t>
            </a:r>
            <a:r>
              <a:rPr lang="nb-NO" dirty="0"/>
              <a:t> a </a:t>
            </a:r>
            <a:r>
              <a:rPr lang="nb-NO" dirty="0" err="1"/>
              <a:t>politically</a:t>
            </a:r>
            <a:r>
              <a:rPr lang="nb-NO" dirty="0"/>
              <a:t> </a:t>
            </a:r>
            <a:r>
              <a:rPr lang="nb-NO" dirty="0" err="1"/>
              <a:t>independant</a:t>
            </a:r>
            <a:r>
              <a:rPr lang="nb-NO" dirty="0"/>
              <a:t> </a:t>
            </a:r>
            <a:r>
              <a:rPr lang="nb-NO" dirty="0" err="1"/>
              <a:t>interest</a:t>
            </a:r>
            <a:r>
              <a:rPr lang="nb-NO" dirty="0"/>
              <a:t> </a:t>
            </a:r>
            <a:r>
              <a:rPr lang="nb-NO" dirty="0" err="1"/>
              <a:t>organization</a:t>
            </a:r>
            <a:r>
              <a:rPr lang="nb-NO" dirty="0"/>
              <a:t> </a:t>
            </a:r>
            <a:r>
              <a:rPr lang="nb-NO" dirty="0" err="1"/>
              <a:t>that</a:t>
            </a:r>
            <a:r>
              <a:rPr lang="nb-NO" dirty="0"/>
              <a:t> </a:t>
            </a:r>
            <a:r>
              <a:rPr lang="nb-NO" dirty="0" err="1"/>
              <a:t>works</a:t>
            </a:r>
            <a:r>
              <a:rPr lang="nb-NO" dirty="0"/>
              <a:t> for all </a:t>
            </a:r>
            <a:r>
              <a:rPr lang="nb-NO" dirty="0" err="1"/>
              <a:t>of</a:t>
            </a:r>
            <a:r>
              <a:rPr lang="nb-NO" dirty="0"/>
              <a:t> </a:t>
            </a:r>
            <a:r>
              <a:rPr lang="nb-NO" dirty="0" err="1"/>
              <a:t>the</a:t>
            </a:r>
            <a:r>
              <a:rPr lang="nb-NO" dirty="0"/>
              <a:t> students at </a:t>
            </a:r>
            <a:r>
              <a:rPr lang="nb-NO" dirty="0" err="1"/>
              <a:t>the</a:t>
            </a:r>
            <a:r>
              <a:rPr lang="nb-NO" dirty="0"/>
              <a:t> </a:t>
            </a:r>
            <a:r>
              <a:rPr lang="nb-NO" dirty="0" err="1"/>
              <a:t>University</a:t>
            </a:r>
            <a:r>
              <a:rPr lang="nb-NO" dirty="0"/>
              <a:t> </a:t>
            </a:r>
            <a:r>
              <a:rPr lang="nb-NO" dirty="0" err="1"/>
              <a:t>which</a:t>
            </a:r>
            <a:r>
              <a:rPr lang="nb-NO" dirty="0"/>
              <a:t> is </a:t>
            </a:r>
            <a:r>
              <a:rPr lang="nb-NO" dirty="0" err="1"/>
              <a:t>you</a:t>
            </a:r>
            <a:r>
              <a:rPr lang="nb-NO" dirty="0"/>
              <a:t> </a:t>
            </a:r>
            <a:r>
              <a:rPr lang="nb-NO" dirty="0" err="1"/>
              <a:t>guys</a:t>
            </a:r>
            <a:r>
              <a:rPr lang="nb-NO" dirty="0"/>
              <a:t>! </a:t>
            </a:r>
          </a:p>
          <a:p>
            <a:endParaRPr lang="nb-NO" dirty="0"/>
          </a:p>
          <a:p>
            <a:endParaRPr lang="nb-NO" dirty="0"/>
          </a:p>
        </p:txBody>
      </p:sp>
      <p:sp>
        <p:nvSpPr>
          <p:cNvPr id="4" name="Slide Number Placeholder 3"/>
          <p:cNvSpPr>
            <a:spLocks noGrp="1"/>
          </p:cNvSpPr>
          <p:nvPr>
            <p:ph type="sldNum" sz="quarter" idx="5"/>
          </p:nvPr>
        </p:nvSpPr>
        <p:spPr/>
        <p:txBody>
          <a:bodyPr/>
          <a:lstStyle/>
          <a:p>
            <a:fld id="{85268F73-96C1-6347-A48A-083D034A20CF}" type="slidenum">
              <a:rPr lang="nb-NO" smtClean="0"/>
              <a:t>2</a:t>
            </a:fld>
            <a:endParaRPr lang="nb-NO"/>
          </a:p>
        </p:txBody>
      </p:sp>
    </p:spTree>
    <p:extLst>
      <p:ext uri="{BB962C8B-B14F-4D97-AF65-F5344CB8AC3E}">
        <p14:creationId xmlns:p14="http://schemas.microsoft.com/office/powerpoint/2010/main" val="3533068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Velkommen til Universitet i Stavanger! Som dere mest sannsynlig</a:t>
            </a:r>
            <a:r>
              <a:rPr lang="nb-NO" baseline="0" dirty="0"/>
              <a:t> ikke vet, så er dere alle nå medlemmer av Studentorganisasjonen ved UiS, StOr. StOr er en politisk uavhengig organisasjon som arbeider for at studentene skal ha det så bra som mulig, ikke bare i undervisningen, men også sosialt. Hva vi gjør skal jeg fortelle mer om i denne presentasjonen.</a:t>
            </a:r>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85268F73-96C1-6347-A48A-083D034A20CF}" type="slidenum">
              <a:rPr lang="nb-NO" smtClean="0"/>
              <a:t>3</a:t>
            </a:fld>
            <a:endParaRPr lang="nb-NO"/>
          </a:p>
        </p:txBody>
      </p:sp>
    </p:spTree>
    <p:extLst>
      <p:ext uri="{BB962C8B-B14F-4D97-AF65-F5344CB8AC3E}">
        <p14:creationId xmlns:p14="http://schemas.microsoft.com/office/powerpoint/2010/main" val="75148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a:solidFill>
                  <a:schemeClr val="tx1"/>
                </a:solidFill>
                <a:effectLst/>
                <a:latin typeface="+mn-lt"/>
                <a:ea typeface="+mn-ea"/>
                <a:cs typeface="+mn-cs"/>
              </a:rPr>
              <a:t>Philip – </a:t>
            </a:r>
          </a:p>
          <a:p>
            <a:r>
              <a:rPr lang="nb-NO" sz="1200" b="0" i="0" kern="1200" dirty="0">
                <a:solidFill>
                  <a:schemeClr val="tx1"/>
                </a:solidFill>
                <a:effectLst/>
                <a:latin typeface="+mn-lt"/>
                <a:ea typeface="+mn-ea"/>
                <a:cs typeface="+mn-cs"/>
              </a:rPr>
              <a:t>Simen – </a:t>
            </a:r>
          </a:p>
          <a:p>
            <a:r>
              <a:rPr lang="nb-NO" sz="1200" b="0" i="0" kern="1200" dirty="0">
                <a:solidFill>
                  <a:schemeClr val="tx1"/>
                </a:solidFill>
                <a:effectLst/>
                <a:latin typeface="+mn-lt"/>
                <a:ea typeface="+mn-ea"/>
                <a:cs typeface="+mn-cs"/>
              </a:rPr>
              <a:t>Mikael – </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Representere Studentorganisasjonen StOr som øverste tillitsvalgt for studentene ved UiS.</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Følge opp saker som StOr jobber med som kan være interessante for den generelle student og informere videre om disse.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Påse at det velges studentrepresentanter inn i alle styrer, råd og utvalg i regi av UiS. </a:t>
            </a:r>
            <a:endParaRPr lang="nb-N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268F73-96C1-6347-A48A-083D034A20C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23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57CA-99D8-A84E-85CC-7487D81A6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F3B299E7-703E-0440-BC2B-5BC40F469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B5B1083C-7055-364A-A997-2CEE7DDF6753}"/>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9B2C556F-76A3-8645-90DC-C11BB5F4E0F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1A580F3-A820-8A43-8FCA-F49A6E398AD0}"/>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2384870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A73C-5CFE-6849-9CF3-E628B841B25A}"/>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BB034B9-293F-CB4C-94AD-5100532707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69ABF71-E14E-E84E-8D3C-0D36041523E2}"/>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C6AD2E24-EE28-0F46-B83B-A22D41217C6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BB76650-DAD8-4146-99CD-7139AFDF7843}"/>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345224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B1F3A-BC00-6F4A-B81A-94BB1DF40F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FA658E49-9AF1-184D-AB5E-2D86D66E6F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F6276EDA-BD50-AF4E-9AA5-77116F3CE1C8}"/>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4E1FA9F4-A842-6345-A6E4-E0DB5306CAC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912A4A8-0499-E64C-8E1F-24CB77AB76D0}"/>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719977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B543F870-CD8F-4F43-8157-EE722C16DA38}" type="datetimeFigureOut">
              <a:rPr lang="nb-NO" smtClean="0"/>
              <a:t>23.08.2021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2238453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543F870-CD8F-4F43-8157-EE722C16DA38}" type="datetimeFigureOut">
              <a:rPr lang="nb-NO" smtClean="0"/>
              <a:t>23.08.2021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330659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B543F870-CD8F-4F43-8157-EE722C16DA38}" type="datetimeFigureOut">
              <a:rPr lang="nb-NO" smtClean="0"/>
              <a:t>23.08.2021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2360835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B543F870-CD8F-4F43-8157-EE722C16DA38}" type="datetimeFigureOut">
              <a:rPr lang="nb-NO" smtClean="0"/>
              <a:t>23.08.2021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3144676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543F870-CD8F-4F43-8157-EE722C16DA38}" type="datetimeFigureOut">
              <a:rPr lang="nb-NO" smtClean="0"/>
              <a:t>23.08.2021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101530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543F870-CD8F-4F43-8157-EE722C16DA38}" type="datetimeFigureOut">
              <a:rPr lang="nb-NO" smtClean="0"/>
              <a:t>23.08.2021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708358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3F870-CD8F-4F43-8157-EE722C16DA38}" type="datetimeFigureOut">
              <a:rPr lang="nb-NO" smtClean="0"/>
              <a:t>23.08.2021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393008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B543F870-CD8F-4F43-8157-EE722C16DA38}" type="datetimeFigureOut">
              <a:rPr lang="nb-NO" smtClean="0"/>
              <a:t>23.08.2021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328877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18AE-6336-FA49-B3A1-E6A536B62C40}"/>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DAA99C9-CB8C-D14E-AD0E-D7F94DB945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EFAEE75-B3B3-164E-BD95-5AADD7521F9F}"/>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A2075524-5FB1-6947-A205-EABC142F1A9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00A332B-2E2F-DF40-8F98-67C1AA653A55}"/>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290741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B543F870-CD8F-4F43-8157-EE722C16DA38}" type="datetimeFigureOut">
              <a:rPr lang="nb-NO" smtClean="0"/>
              <a:t>23.08.2021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2470257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543F870-CD8F-4F43-8157-EE722C16DA38}" type="datetimeFigureOut">
              <a:rPr lang="nb-NO" smtClean="0"/>
              <a:t>23.08.2021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1832878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543F870-CD8F-4F43-8157-EE722C16DA38}" type="datetimeFigureOut">
              <a:rPr lang="nb-NO" smtClean="0"/>
              <a:t>23.08.2021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A8F7C8DD-5C01-3341-99D0-ADDCE58B85E2}" type="slidenum">
              <a:rPr lang="nb-NO" smtClean="0"/>
              <a:t>‹#›</a:t>
            </a:fld>
            <a:endParaRPr lang="nb-NO"/>
          </a:p>
        </p:txBody>
      </p:sp>
    </p:spTree>
    <p:extLst>
      <p:ext uri="{BB962C8B-B14F-4D97-AF65-F5344CB8AC3E}">
        <p14:creationId xmlns:p14="http://schemas.microsoft.com/office/powerpoint/2010/main" val="46987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3889-7909-7249-B295-6AF089DDA9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597655B1-6534-6D48-86E4-D2FA79CEE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C9CC42-59FD-1F4D-B7A3-84FACE001223}"/>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1D704CE8-2720-274E-B66B-ACF1CADE2A4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60A3BED-BF0D-BA46-9863-C714D952AD16}"/>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398429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1129-33BC-644E-A133-BE8314C8615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F7812B9F-99FB-F146-ABEF-891BA78C86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2EE29A5-B152-BB4D-B7F3-308E32140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E4608026-CAD1-984C-9CE2-A4C218D21030}"/>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6" name="Footer Placeholder 5">
            <a:extLst>
              <a:ext uri="{FF2B5EF4-FFF2-40B4-BE49-F238E27FC236}">
                <a16:creationId xmlns:a16="http://schemas.microsoft.com/office/drawing/2014/main" id="{5C9C9188-62D7-DE44-B834-9E619B9E645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FD3D355-4AD7-A442-A3A8-F933B40B2EB9}"/>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132062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1B12-2447-404A-982E-F34031F56C60}"/>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1D7DEDC3-6CEF-7C48-9FE3-EEF7BAA26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FDD6D5-26A1-EB40-93BC-E80F14D6D0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9DDD203F-BF7E-9B4E-864C-95D0CE018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B3E7FA-D9DE-FE43-8C22-8015857F6F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64ECE1D-C9D9-2C44-8920-97B1ED0D898A}"/>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8" name="Footer Placeholder 7">
            <a:extLst>
              <a:ext uri="{FF2B5EF4-FFF2-40B4-BE49-F238E27FC236}">
                <a16:creationId xmlns:a16="http://schemas.microsoft.com/office/drawing/2014/main" id="{678548EE-6618-3147-ABF2-ABB4077455A2}"/>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385D372A-5BC7-1C40-AFEC-ED6923E11889}"/>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227257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99CF-B1C3-6141-B5B3-4804F73868BB}"/>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87D14191-C8AD-EE43-9E74-C8727A18E961}"/>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4" name="Footer Placeholder 3">
            <a:extLst>
              <a:ext uri="{FF2B5EF4-FFF2-40B4-BE49-F238E27FC236}">
                <a16:creationId xmlns:a16="http://schemas.microsoft.com/office/drawing/2014/main" id="{17EF2488-4722-3441-8D72-B09DE88206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13E0475-DCD3-CE42-8C41-102481D14E58}"/>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28689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312CA-3651-124C-9E31-A83FA8985800}"/>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3" name="Footer Placeholder 2">
            <a:extLst>
              <a:ext uri="{FF2B5EF4-FFF2-40B4-BE49-F238E27FC236}">
                <a16:creationId xmlns:a16="http://schemas.microsoft.com/office/drawing/2014/main" id="{75534448-201D-2A4F-8D71-F3337DB2D4EC}"/>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BF90BF4-216B-D347-B178-7650A7F267F1}"/>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168019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85A2-98F5-E446-99F6-441E3C6AA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1EFA14B-7D96-634A-BB36-D98393019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CA6D7B20-E76E-514A-9323-19A561599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94B96E-6EC6-854B-8E19-DC48BEB2C74B}"/>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6" name="Footer Placeholder 5">
            <a:extLst>
              <a:ext uri="{FF2B5EF4-FFF2-40B4-BE49-F238E27FC236}">
                <a16:creationId xmlns:a16="http://schemas.microsoft.com/office/drawing/2014/main" id="{51B25470-C5B7-2447-8726-50E280E675C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DAD3595-5FA1-3544-B44A-67C43D8AAEEC}"/>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295784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EBA7-D396-4543-841E-B25E3A4B5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C55CAD27-1BF1-2C43-8313-4D95C47500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1517E3CE-6EF4-C14A-B238-E26F66F90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FC8E9B-975D-4146-A152-A78BD7D56096}"/>
              </a:ext>
            </a:extLst>
          </p:cNvPr>
          <p:cNvSpPr>
            <a:spLocks noGrp="1"/>
          </p:cNvSpPr>
          <p:nvPr>
            <p:ph type="dt" sz="half" idx="10"/>
          </p:nvPr>
        </p:nvSpPr>
        <p:spPr/>
        <p:txBody>
          <a:bodyPr/>
          <a:lstStyle/>
          <a:p>
            <a:fld id="{02004FE1-89E5-5549-A1BA-406A41C6D151}" type="datetimeFigureOut">
              <a:rPr lang="nb-NO" smtClean="0"/>
              <a:t>23.08.2021</a:t>
            </a:fld>
            <a:endParaRPr lang="nb-NO"/>
          </a:p>
        </p:txBody>
      </p:sp>
      <p:sp>
        <p:nvSpPr>
          <p:cNvPr id="6" name="Footer Placeholder 5">
            <a:extLst>
              <a:ext uri="{FF2B5EF4-FFF2-40B4-BE49-F238E27FC236}">
                <a16:creationId xmlns:a16="http://schemas.microsoft.com/office/drawing/2014/main" id="{B98D0EB0-4DB2-B140-9894-F9243129BF45}"/>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6B476F2D-18EE-0C48-B719-44621160C3F3}"/>
              </a:ext>
            </a:extLst>
          </p:cNvPr>
          <p:cNvSpPr>
            <a:spLocks noGrp="1"/>
          </p:cNvSpPr>
          <p:nvPr>
            <p:ph type="sldNum" sz="quarter" idx="12"/>
          </p:nvPr>
        </p:nvSpPr>
        <p:spPr/>
        <p:txBody>
          <a:bodyPr/>
          <a:lstStyle/>
          <a:p>
            <a:fld id="{0AFE8037-E5A2-4649-ABB3-62A047330D2B}" type="slidenum">
              <a:rPr lang="nb-NO" smtClean="0"/>
              <a:t>‹#›</a:t>
            </a:fld>
            <a:endParaRPr lang="nb-NO"/>
          </a:p>
        </p:txBody>
      </p:sp>
    </p:spTree>
    <p:extLst>
      <p:ext uri="{BB962C8B-B14F-4D97-AF65-F5344CB8AC3E}">
        <p14:creationId xmlns:p14="http://schemas.microsoft.com/office/powerpoint/2010/main" val="45738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56800-6290-AB40-92AC-A279C8177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6566558F-3017-D348-A3D1-D7D461394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5464D15-7954-A848-9C5F-B1D7ECD5B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04FE1-89E5-5549-A1BA-406A41C6D151}" type="datetimeFigureOut">
              <a:rPr lang="nb-NO" smtClean="0"/>
              <a:t>23.08.2021</a:t>
            </a:fld>
            <a:endParaRPr lang="nb-NO"/>
          </a:p>
        </p:txBody>
      </p:sp>
      <p:sp>
        <p:nvSpPr>
          <p:cNvPr id="5" name="Footer Placeholder 4">
            <a:extLst>
              <a:ext uri="{FF2B5EF4-FFF2-40B4-BE49-F238E27FC236}">
                <a16:creationId xmlns:a16="http://schemas.microsoft.com/office/drawing/2014/main" id="{3EA04B33-632D-EF4F-8764-A264C35B25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7F166063-B268-0A42-BDE3-49FFB9F8C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E8037-E5A2-4649-ABB3-62A047330D2B}" type="slidenum">
              <a:rPr lang="nb-NO" smtClean="0"/>
              <a:t>‹#›</a:t>
            </a:fld>
            <a:endParaRPr lang="nb-NO"/>
          </a:p>
        </p:txBody>
      </p:sp>
    </p:spTree>
    <p:extLst>
      <p:ext uri="{BB962C8B-B14F-4D97-AF65-F5344CB8AC3E}">
        <p14:creationId xmlns:p14="http://schemas.microsoft.com/office/powerpoint/2010/main" val="3527533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3F870-CD8F-4F43-8157-EE722C16DA38}" type="datetimeFigureOut">
              <a:rPr lang="nb-NO" smtClean="0"/>
              <a:t>23.08.2021</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7C8DD-5C01-3341-99D0-ADDCE58B85E2}" type="slidenum">
              <a:rPr lang="nb-NO" smtClean="0"/>
              <a:t>‹#›</a:t>
            </a:fld>
            <a:endParaRPr lang="nb-NO"/>
          </a:p>
        </p:txBody>
      </p:sp>
    </p:spTree>
    <p:extLst>
      <p:ext uri="{BB962C8B-B14F-4D97-AF65-F5344CB8AC3E}">
        <p14:creationId xmlns:p14="http://schemas.microsoft.com/office/powerpoint/2010/main" val="262529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Booking@tappetarnet.n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png"/><Relationship Id="rId7"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mailto:utdanning@stor.uis.no" TargetMode="External"/><Relationship Id="rId5" Type="http://schemas.openxmlformats.org/officeDocument/2006/relationships/hyperlink" Target="mailto:Mikael.johnsen@uis.no" TargetMode="External"/><Relationship Id="rId10" Type="http://schemas.openxmlformats.org/officeDocument/2006/relationships/image" Target="../media/image5.jpg"/><Relationship Id="rId4" Type="http://schemas.openxmlformats.org/officeDocument/2006/relationships/hyperlink" Target="mailto:laringsmiljo@stor.uis.no" TargetMode="External"/><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4AFD3-50DC-EB45-A0C9-DD8E73AE532D}"/>
              </a:ext>
            </a:extLst>
          </p:cNvPr>
          <p:cNvPicPr>
            <a:picLocks noChangeAspect="1"/>
          </p:cNvPicPr>
          <p:nvPr/>
        </p:nvPicPr>
        <p:blipFill>
          <a:blip r:embed="rId3"/>
          <a:stretch>
            <a:fillRect/>
          </a:stretch>
        </p:blipFill>
        <p:spPr>
          <a:xfrm>
            <a:off x="10772931" y="5100919"/>
            <a:ext cx="872147" cy="1154243"/>
          </a:xfrm>
          <a:prstGeom prst="rect">
            <a:avLst/>
          </a:prstGeom>
        </p:spPr>
      </p:pic>
      <p:sp>
        <p:nvSpPr>
          <p:cNvPr id="6" name="TextBox 5">
            <a:extLst>
              <a:ext uri="{FF2B5EF4-FFF2-40B4-BE49-F238E27FC236}">
                <a16:creationId xmlns:a16="http://schemas.microsoft.com/office/drawing/2014/main" id="{FEB0807F-8955-D748-847A-E56672DA70A3}"/>
              </a:ext>
            </a:extLst>
          </p:cNvPr>
          <p:cNvSpPr txBox="1"/>
          <p:nvPr/>
        </p:nvSpPr>
        <p:spPr>
          <a:xfrm>
            <a:off x="546922" y="5103674"/>
            <a:ext cx="2680855" cy="1754326"/>
          </a:xfrm>
          <a:prstGeom prst="rect">
            <a:avLst/>
          </a:prstGeom>
          <a:noFill/>
        </p:spPr>
        <p:txBody>
          <a:bodyPr wrap="square" rtlCol="0">
            <a:spAutoFit/>
          </a:bodyPr>
          <a:lstStyle/>
          <a:p>
            <a:r>
              <a:rPr lang="nb-NO" b="1" dirty="0">
                <a:solidFill>
                  <a:schemeClr val="bg1"/>
                </a:solidFill>
                <a:latin typeface="Texta Medium" panose="02000000000000000000" pitchFamily="2" charset="77"/>
              </a:rPr>
              <a:t>Vice </a:t>
            </a:r>
            <a:r>
              <a:rPr lang="nb-NO" b="1" dirty="0" err="1">
                <a:solidFill>
                  <a:schemeClr val="bg1"/>
                </a:solidFill>
                <a:latin typeface="Texta Medium" panose="02000000000000000000" pitchFamily="2" charset="77"/>
              </a:rPr>
              <a:t>precident</a:t>
            </a:r>
            <a:r>
              <a:rPr lang="nb-NO" b="1" dirty="0">
                <a:solidFill>
                  <a:schemeClr val="bg1"/>
                </a:solidFill>
                <a:latin typeface="Texta Medium" panose="02000000000000000000" pitchFamily="2" charset="77"/>
              </a:rPr>
              <a:t> </a:t>
            </a:r>
            <a:r>
              <a:rPr lang="nb-NO" b="1" dirty="0" err="1">
                <a:solidFill>
                  <a:schemeClr val="bg1"/>
                </a:solidFill>
                <a:latin typeface="Texta Medium" panose="02000000000000000000" pitchFamily="2" charset="77"/>
              </a:rPr>
              <a:t>of</a:t>
            </a:r>
            <a:r>
              <a:rPr lang="nb-NO" b="1" dirty="0">
                <a:solidFill>
                  <a:schemeClr val="bg1"/>
                </a:solidFill>
                <a:latin typeface="Texta Medium" panose="02000000000000000000" pitchFamily="2" charset="77"/>
              </a:rPr>
              <a:t> </a:t>
            </a:r>
            <a:r>
              <a:rPr lang="nb-NO" b="1" dirty="0" err="1">
                <a:solidFill>
                  <a:schemeClr val="bg1"/>
                </a:solidFill>
                <a:latin typeface="Texta Medium" panose="02000000000000000000" pitchFamily="2" charset="77"/>
              </a:rPr>
              <a:t>learning</a:t>
            </a:r>
            <a:r>
              <a:rPr lang="nb-NO" b="1" dirty="0">
                <a:solidFill>
                  <a:schemeClr val="bg1"/>
                </a:solidFill>
                <a:latin typeface="Texta Medium" panose="02000000000000000000" pitchFamily="2" charset="77"/>
              </a:rPr>
              <a:t> </a:t>
            </a:r>
            <a:r>
              <a:rPr lang="nb-NO" b="1" dirty="0" err="1">
                <a:solidFill>
                  <a:schemeClr val="bg1"/>
                </a:solidFill>
                <a:latin typeface="Texta Medium" panose="02000000000000000000" pitchFamily="2" charset="77"/>
              </a:rPr>
              <a:t>environment</a:t>
            </a:r>
            <a:r>
              <a:rPr lang="nb-NO" b="1" dirty="0">
                <a:solidFill>
                  <a:schemeClr val="bg1"/>
                </a:solidFill>
                <a:latin typeface="Texta Medium" panose="02000000000000000000" pitchFamily="2" charset="77"/>
              </a:rPr>
              <a:t> </a:t>
            </a:r>
          </a:p>
          <a:p>
            <a:endParaRPr lang="nb-NO" dirty="0">
              <a:solidFill>
                <a:schemeClr val="bg1"/>
              </a:solidFill>
              <a:latin typeface="Texta Medium" panose="02000000000000000000" pitchFamily="2" charset="77"/>
            </a:endParaRPr>
          </a:p>
          <a:p>
            <a:r>
              <a:rPr lang="nb-NO" dirty="0">
                <a:solidFill>
                  <a:schemeClr val="bg1"/>
                </a:solidFill>
                <a:latin typeface="Texta Medium" panose="02000000000000000000" pitchFamily="2" charset="77"/>
              </a:rPr>
              <a:t>Sara B Beitz</a:t>
            </a:r>
          </a:p>
          <a:p>
            <a:r>
              <a:rPr lang="nb-NO" dirty="0">
                <a:solidFill>
                  <a:schemeClr val="bg1"/>
                </a:solidFill>
                <a:latin typeface="Texta Medium" panose="02000000000000000000" pitchFamily="2" charset="77"/>
              </a:rPr>
              <a:t>laringsmiljo@stor.uis.no</a:t>
            </a:r>
          </a:p>
          <a:p>
            <a:endParaRPr lang="nb-NO" dirty="0"/>
          </a:p>
        </p:txBody>
      </p:sp>
      <p:sp>
        <p:nvSpPr>
          <p:cNvPr id="7" name="Title 1">
            <a:extLst>
              <a:ext uri="{FF2B5EF4-FFF2-40B4-BE49-F238E27FC236}">
                <a16:creationId xmlns:a16="http://schemas.microsoft.com/office/drawing/2014/main" id="{E8825B35-DE38-E343-AAA0-F8D5559A31CC}"/>
              </a:ext>
            </a:extLst>
          </p:cNvPr>
          <p:cNvSpPr>
            <a:spLocks noGrp="1"/>
          </p:cNvSpPr>
          <p:nvPr>
            <p:ph type="title"/>
          </p:nvPr>
        </p:nvSpPr>
        <p:spPr>
          <a:xfrm>
            <a:off x="1005979" y="2311371"/>
            <a:ext cx="10515600" cy="1325563"/>
          </a:xfrm>
        </p:spPr>
        <p:txBody>
          <a:bodyPr>
            <a:normAutofit fontScale="90000"/>
          </a:bodyPr>
          <a:lstStyle/>
          <a:p>
            <a:r>
              <a:rPr lang="nb-NO" sz="5400" b="1" dirty="0">
                <a:solidFill>
                  <a:schemeClr val="bg1"/>
                </a:solidFill>
                <a:latin typeface="Texta Black" panose="02000000000000000000" pitchFamily="2" charset="77"/>
              </a:rPr>
              <a:t>WELCOME TO ENGASJERT 2021-2022!</a:t>
            </a:r>
          </a:p>
        </p:txBody>
      </p:sp>
    </p:spTree>
    <p:extLst>
      <p:ext uri="{BB962C8B-B14F-4D97-AF65-F5344CB8AC3E}">
        <p14:creationId xmlns:p14="http://schemas.microsoft.com/office/powerpoint/2010/main" val="3950179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D6D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0269184-898C-4344-9279-8F0CA296BF1F}"/>
              </a:ext>
            </a:extLst>
          </p:cNvPr>
          <p:cNvSpPr>
            <a:spLocks noGrp="1"/>
          </p:cNvSpPr>
          <p:nvPr>
            <p:ph type="title"/>
          </p:nvPr>
        </p:nvSpPr>
        <p:spPr/>
        <p:txBody>
          <a:bodyPr/>
          <a:lstStyle/>
          <a:p>
            <a:r>
              <a:rPr lang="nb-NO" b="1" dirty="0">
                <a:solidFill>
                  <a:schemeClr val="bg1"/>
                </a:solidFill>
                <a:latin typeface="Texta Black"/>
              </a:rPr>
              <a:t>ABOUT YOU</a:t>
            </a:r>
          </a:p>
        </p:txBody>
      </p:sp>
      <p:sp>
        <p:nvSpPr>
          <p:cNvPr id="3" name="Plassholder for innhold 2">
            <a:extLst>
              <a:ext uri="{FF2B5EF4-FFF2-40B4-BE49-F238E27FC236}">
                <a16:creationId xmlns:a16="http://schemas.microsoft.com/office/drawing/2014/main" id="{92E0BEA5-A3F1-4CDF-8041-94F0827AA53B}"/>
              </a:ext>
            </a:extLst>
          </p:cNvPr>
          <p:cNvSpPr>
            <a:spLocks noGrp="1"/>
          </p:cNvSpPr>
          <p:nvPr>
            <p:ph idx="1"/>
          </p:nvPr>
        </p:nvSpPr>
        <p:spPr/>
        <p:txBody>
          <a:bodyPr/>
          <a:lstStyle/>
          <a:p>
            <a:pPr marL="514350" indent="-514350">
              <a:buAutoNum type="arabicPeriod"/>
            </a:pPr>
            <a:r>
              <a:rPr lang="nb-NO" dirty="0" err="1">
                <a:solidFill>
                  <a:schemeClr val="bg1"/>
                </a:solidFill>
                <a:latin typeface="Texta Black" panose="02000000000000000000"/>
              </a:rPr>
              <a:t>What</a:t>
            </a:r>
            <a:r>
              <a:rPr lang="nb-NO" dirty="0">
                <a:solidFill>
                  <a:schemeClr val="bg1"/>
                </a:solidFill>
                <a:latin typeface="Texta Black" panose="02000000000000000000"/>
              </a:rPr>
              <a:t> </a:t>
            </a:r>
            <a:r>
              <a:rPr lang="nb-NO" dirty="0" err="1">
                <a:solidFill>
                  <a:schemeClr val="bg1"/>
                </a:solidFill>
                <a:latin typeface="Texta Black" panose="02000000000000000000"/>
              </a:rPr>
              <a:t>we</a:t>
            </a:r>
            <a:r>
              <a:rPr lang="nb-NO" dirty="0">
                <a:solidFill>
                  <a:schemeClr val="bg1"/>
                </a:solidFill>
                <a:latin typeface="Texta Black" panose="02000000000000000000"/>
              </a:rPr>
              <a:t> </a:t>
            </a:r>
            <a:r>
              <a:rPr lang="nb-NO" dirty="0" err="1">
                <a:solidFill>
                  <a:schemeClr val="bg1"/>
                </a:solidFill>
                <a:latin typeface="Texta Black" panose="02000000000000000000"/>
              </a:rPr>
              <a:t>know</a:t>
            </a:r>
            <a:r>
              <a:rPr lang="nb-NO" dirty="0">
                <a:solidFill>
                  <a:schemeClr val="bg1"/>
                </a:solidFill>
                <a:latin typeface="Texta Black" panose="02000000000000000000"/>
              </a:rPr>
              <a:t> </a:t>
            </a:r>
            <a:r>
              <a:rPr lang="nb-NO" dirty="0" err="1">
                <a:solidFill>
                  <a:schemeClr val="bg1"/>
                </a:solidFill>
                <a:latin typeface="Texta Black" panose="02000000000000000000"/>
              </a:rPr>
              <a:t>about</a:t>
            </a:r>
            <a:r>
              <a:rPr lang="nb-NO" dirty="0">
                <a:solidFill>
                  <a:schemeClr val="bg1"/>
                </a:solidFill>
                <a:latin typeface="Texta Black" panose="02000000000000000000"/>
              </a:rPr>
              <a:t> linjeforeninger and student </a:t>
            </a:r>
            <a:r>
              <a:rPr lang="nb-NO" dirty="0" err="1">
                <a:solidFill>
                  <a:schemeClr val="bg1"/>
                </a:solidFill>
                <a:latin typeface="Texta Black" panose="02000000000000000000"/>
              </a:rPr>
              <a:t>organisations</a:t>
            </a:r>
            <a:r>
              <a:rPr lang="nb-NO" dirty="0">
                <a:solidFill>
                  <a:schemeClr val="bg1"/>
                </a:solidFill>
                <a:latin typeface="Texta Black" panose="02000000000000000000"/>
              </a:rPr>
              <a:t> </a:t>
            </a:r>
          </a:p>
          <a:p>
            <a:pPr marL="514350" indent="-514350">
              <a:buAutoNum type="arabicPeriod"/>
            </a:pPr>
            <a:r>
              <a:rPr lang="nb-NO" dirty="0">
                <a:solidFill>
                  <a:schemeClr val="bg1"/>
                </a:solidFill>
                <a:latin typeface="Texta Black" panose="02000000000000000000"/>
              </a:rPr>
              <a:t>How </a:t>
            </a:r>
            <a:r>
              <a:rPr lang="nb-NO" dirty="0" err="1">
                <a:solidFill>
                  <a:schemeClr val="bg1"/>
                </a:solidFill>
                <a:latin typeface="Texta Black" panose="02000000000000000000"/>
              </a:rPr>
              <a:t>we</a:t>
            </a:r>
            <a:r>
              <a:rPr lang="nb-NO" dirty="0">
                <a:solidFill>
                  <a:schemeClr val="bg1"/>
                </a:solidFill>
                <a:latin typeface="Texta Black" panose="02000000000000000000"/>
              </a:rPr>
              <a:t> </a:t>
            </a:r>
            <a:r>
              <a:rPr lang="nb-NO" dirty="0" err="1">
                <a:solidFill>
                  <a:schemeClr val="bg1"/>
                </a:solidFill>
                <a:latin typeface="Texta Black" panose="02000000000000000000"/>
              </a:rPr>
              <a:t>can</a:t>
            </a:r>
            <a:r>
              <a:rPr lang="nb-NO" dirty="0">
                <a:solidFill>
                  <a:schemeClr val="bg1"/>
                </a:solidFill>
                <a:latin typeface="Texta Black" panose="02000000000000000000"/>
              </a:rPr>
              <a:t> </a:t>
            </a:r>
            <a:r>
              <a:rPr lang="nb-NO" dirty="0" err="1">
                <a:solidFill>
                  <a:schemeClr val="bg1"/>
                </a:solidFill>
                <a:latin typeface="Texta Black" panose="02000000000000000000"/>
              </a:rPr>
              <a:t>improve</a:t>
            </a:r>
            <a:r>
              <a:rPr lang="nb-NO" dirty="0">
                <a:solidFill>
                  <a:schemeClr val="bg1"/>
                </a:solidFill>
                <a:latin typeface="Texta Black" panose="02000000000000000000"/>
              </a:rPr>
              <a:t> </a:t>
            </a:r>
          </a:p>
          <a:p>
            <a:pPr marL="514350" indent="-514350">
              <a:buAutoNum type="arabicPeriod"/>
            </a:pPr>
            <a:r>
              <a:rPr lang="nb-NO" dirty="0">
                <a:solidFill>
                  <a:schemeClr val="bg1"/>
                </a:solidFill>
                <a:latin typeface="Texta Black" panose="02000000000000000000"/>
              </a:rPr>
              <a:t>My purpose in </a:t>
            </a:r>
            <a:r>
              <a:rPr lang="nb-NO" dirty="0" err="1">
                <a:solidFill>
                  <a:schemeClr val="bg1"/>
                </a:solidFill>
                <a:latin typeface="Texta Black" panose="02000000000000000000"/>
              </a:rPr>
              <a:t>this</a:t>
            </a:r>
            <a:r>
              <a:rPr lang="nb-NO" dirty="0">
                <a:solidFill>
                  <a:schemeClr val="bg1"/>
                </a:solidFill>
                <a:latin typeface="Texta Black" panose="02000000000000000000"/>
              </a:rPr>
              <a:t> </a:t>
            </a:r>
          </a:p>
          <a:p>
            <a:pPr marL="514350" indent="-514350">
              <a:buAutoNum type="arabicPeriod"/>
            </a:pPr>
            <a:r>
              <a:rPr lang="nb-NO" dirty="0">
                <a:solidFill>
                  <a:schemeClr val="bg1"/>
                </a:solidFill>
                <a:latin typeface="Texta Black" panose="02000000000000000000"/>
              </a:rPr>
              <a:t>Is </a:t>
            </a:r>
            <a:r>
              <a:rPr lang="nb-NO" dirty="0" err="1">
                <a:solidFill>
                  <a:schemeClr val="bg1"/>
                </a:solidFill>
                <a:latin typeface="Texta Black" panose="02000000000000000000"/>
              </a:rPr>
              <a:t>there</a:t>
            </a:r>
            <a:r>
              <a:rPr lang="nb-NO" dirty="0">
                <a:solidFill>
                  <a:schemeClr val="bg1"/>
                </a:solidFill>
                <a:latin typeface="Texta Black" panose="02000000000000000000"/>
              </a:rPr>
              <a:t> an </a:t>
            </a:r>
            <a:r>
              <a:rPr lang="nb-NO" dirty="0" err="1">
                <a:solidFill>
                  <a:schemeClr val="bg1"/>
                </a:solidFill>
                <a:latin typeface="Texta Black" panose="02000000000000000000"/>
              </a:rPr>
              <a:t>interest</a:t>
            </a:r>
            <a:r>
              <a:rPr lang="nb-NO" dirty="0">
                <a:solidFill>
                  <a:schemeClr val="bg1"/>
                </a:solidFill>
                <a:latin typeface="Texta Black" panose="02000000000000000000"/>
              </a:rPr>
              <a:t> for </a:t>
            </a:r>
            <a:r>
              <a:rPr lang="nb-NO" dirty="0" err="1">
                <a:solidFill>
                  <a:schemeClr val="bg1"/>
                </a:solidFill>
                <a:latin typeface="Texta Black" panose="02000000000000000000"/>
              </a:rPr>
              <a:t>raising</a:t>
            </a:r>
            <a:r>
              <a:rPr lang="nb-NO" dirty="0">
                <a:solidFill>
                  <a:schemeClr val="bg1"/>
                </a:solidFill>
                <a:latin typeface="Texta Black" panose="02000000000000000000"/>
              </a:rPr>
              <a:t> </a:t>
            </a:r>
            <a:r>
              <a:rPr lang="nb-NO" dirty="0" err="1">
                <a:solidFill>
                  <a:schemeClr val="bg1"/>
                </a:solidFill>
                <a:latin typeface="Texta Black" panose="02000000000000000000"/>
              </a:rPr>
              <a:t>the</a:t>
            </a:r>
            <a:r>
              <a:rPr lang="nb-NO" dirty="0">
                <a:solidFill>
                  <a:schemeClr val="bg1"/>
                </a:solidFill>
                <a:latin typeface="Texta Black" panose="02000000000000000000"/>
              </a:rPr>
              <a:t> sosialt støttefond? </a:t>
            </a:r>
          </a:p>
          <a:p>
            <a:pPr marL="514350" indent="-514350">
              <a:buAutoNum type="arabicPeriod"/>
            </a:pPr>
            <a:endParaRPr lang="nb-NO" dirty="0">
              <a:solidFill>
                <a:schemeClr val="bg1"/>
              </a:solidFill>
              <a:latin typeface="Texta Black" panose="02000000000000000000"/>
            </a:endParaRPr>
          </a:p>
        </p:txBody>
      </p:sp>
    </p:spTree>
    <p:extLst>
      <p:ext uri="{BB962C8B-B14F-4D97-AF65-F5344CB8AC3E}">
        <p14:creationId xmlns:p14="http://schemas.microsoft.com/office/powerpoint/2010/main" val="314176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Martin</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a:bodyPr>
          <a:lstStyle/>
          <a:p>
            <a:pPr marL="0" indent="0">
              <a:buNone/>
            </a:pPr>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7609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Alva</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a:bodyPr>
          <a:lstStyle/>
          <a:p>
            <a:pPr marL="0" indent="0">
              <a:buNone/>
            </a:pPr>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2875768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Tappetårnet</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lnSpcReduction="10000"/>
          </a:bodyPr>
          <a:lstStyle/>
          <a:p>
            <a:r>
              <a:rPr lang="en-US" dirty="0">
                <a:solidFill>
                  <a:schemeClr val="bg1"/>
                </a:solidFill>
              </a:rPr>
              <a:t>Is run by 35 volunteers – taking applications! </a:t>
            </a:r>
          </a:p>
          <a:p>
            <a:r>
              <a:rPr lang="nb-NO" dirty="0">
                <a:solidFill>
                  <a:schemeClr val="bg1"/>
                </a:solidFill>
              </a:rPr>
              <a:t>Open </a:t>
            </a:r>
            <a:r>
              <a:rPr lang="nb-NO" dirty="0" err="1">
                <a:solidFill>
                  <a:schemeClr val="bg1"/>
                </a:solidFill>
              </a:rPr>
              <a:t>Thursday</a:t>
            </a:r>
            <a:r>
              <a:rPr lang="nb-NO" dirty="0">
                <a:solidFill>
                  <a:schemeClr val="bg1"/>
                </a:solidFill>
              </a:rPr>
              <a:t> and Friday </a:t>
            </a:r>
          </a:p>
          <a:p>
            <a:r>
              <a:rPr lang="en-US" dirty="0">
                <a:solidFill>
                  <a:schemeClr val="bg1"/>
                </a:solidFill>
              </a:rPr>
              <a:t>If you want to book an event send an e-mail to: </a:t>
            </a:r>
            <a:r>
              <a:rPr lang="en-US" u="sng" dirty="0">
                <a:solidFill>
                  <a:schemeClr val="bg1"/>
                </a:solidFill>
                <a:hlinkClick r:id="rId2">
                  <a:extLst>
                    <a:ext uri="{A12FA001-AC4F-418D-AE19-62706E023703}">
                      <ahyp:hlinkClr xmlns:ahyp="http://schemas.microsoft.com/office/drawing/2018/hyperlinkcolor" val="tx"/>
                    </a:ext>
                  </a:extLst>
                </a:hlinkClick>
              </a:rPr>
              <a:t>Booking@tappetarnet.no</a:t>
            </a:r>
            <a:endParaRPr lang="nb-NO" dirty="0">
              <a:solidFill>
                <a:schemeClr val="bg1"/>
              </a:solidFill>
            </a:endParaRPr>
          </a:p>
          <a:p>
            <a:r>
              <a:rPr lang="en-US" dirty="0">
                <a:solidFill>
                  <a:schemeClr val="bg1"/>
                </a:solidFill>
              </a:rPr>
              <a:t>There you can book </a:t>
            </a:r>
            <a:r>
              <a:rPr lang="en-US" dirty="0" err="1">
                <a:solidFill>
                  <a:schemeClr val="bg1"/>
                </a:solidFill>
              </a:rPr>
              <a:t>events.There</a:t>
            </a:r>
            <a:r>
              <a:rPr lang="en-US" dirty="0">
                <a:solidFill>
                  <a:schemeClr val="bg1"/>
                </a:solidFill>
              </a:rPr>
              <a:t> is a demand that </a:t>
            </a:r>
            <a:r>
              <a:rPr lang="en-US" dirty="0" err="1">
                <a:solidFill>
                  <a:schemeClr val="bg1"/>
                </a:solidFill>
              </a:rPr>
              <a:t>atleast</a:t>
            </a:r>
            <a:r>
              <a:rPr lang="en-US" dirty="0">
                <a:solidFill>
                  <a:schemeClr val="bg1"/>
                </a:solidFill>
              </a:rPr>
              <a:t> 25 people need to be there for the bar to open.</a:t>
            </a:r>
            <a:endParaRPr lang="nb-NO" dirty="0">
              <a:solidFill>
                <a:schemeClr val="bg1"/>
              </a:solidFill>
            </a:endParaRPr>
          </a:p>
          <a:p>
            <a:r>
              <a:rPr lang="en-US" dirty="0" err="1">
                <a:solidFill>
                  <a:schemeClr val="bg1"/>
                </a:solidFill>
              </a:rPr>
              <a:t>TappeTårnet</a:t>
            </a:r>
            <a:r>
              <a:rPr lang="en-US" dirty="0">
                <a:solidFill>
                  <a:schemeClr val="bg1"/>
                </a:solidFill>
              </a:rPr>
              <a:t> wants to work together with student associations and organizations when it comes to hosting parties such as </a:t>
            </a:r>
            <a:r>
              <a:rPr lang="en-US" dirty="0" err="1">
                <a:solidFill>
                  <a:schemeClr val="bg1"/>
                </a:solidFill>
              </a:rPr>
              <a:t>octoberfest</a:t>
            </a:r>
            <a:r>
              <a:rPr lang="en-US" dirty="0">
                <a:solidFill>
                  <a:schemeClr val="bg1"/>
                </a:solidFill>
              </a:rPr>
              <a:t>, </a:t>
            </a:r>
            <a:r>
              <a:rPr lang="en-US" dirty="0" err="1">
                <a:solidFill>
                  <a:schemeClr val="bg1"/>
                </a:solidFill>
              </a:rPr>
              <a:t>halloween</a:t>
            </a:r>
            <a:r>
              <a:rPr lang="en-US" dirty="0">
                <a:solidFill>
                  <a:schemeClr val="bg1"/>
                </a:solidFill>
              </a:rPr>
              <a:t> etc. </a:t>
            </a:r>
            <a:endParaRPr lang="nb-NO" dirty="0">
              <a:solidFill>
                <a:schemeClr val="bg1"/>
              </a:solidFill>
            </a:endParaRPr>
          </a:p>
          <a:p>
            <a:r>
              <a:rPr lang="en-US" dirty="0">
                <a:solidFill>
                  <a:schemeClr val="bg1"/>
                </a:solidFill>
              </a:rPr>
              <a:t>Preferably book TT a month in advance.</a:t>
            </a:r>
            <a:endParaRPr lang="nb-NO" dirty="0">
              <a:solidFill>
                <a:schemeClr val="bg1"/>
              </a:solidFill>
            </a:endParaRPr>
          </a:p>
          <a:p>
            <a:pPr marL="0" indent="0">
              <a:buNone/>
            </a:pPr>
            <a:endParaRPr lang="nb-NO" dirty="0"/>
          </a:p>
          <a:p>
            <a:pPr marL="0" indent="0">
              <a:buNone/>
            </a:pPr>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3"/>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19653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Even Heien </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a:bodyPr>
          <a:lstStyle/>
          <a:p>
            <a:pPr marL="0" indent="0">
              <a:buNone/>
            </a:pPr>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377722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Even </a:t>
            </a:r>
            <a:r>
              <a:rPr lang="nb-NO" sz="4000" dirty="0" err="1">
                <a:solidFill>
                  <a:schemeClr val="bg1"/>
                </a:solidFill>
                <a:latin typeface="Texta Heavy" panose="02000000000000000000" pitchFamily="2" charset="77"/>
              </a:rPr>
              <a:t>Hallås</a:t>
            </a:r>
            <a:endParaRPr lang="nb-NO" sz="4000" dirty="0">
              <a:solidFill>
                <a:schemeClr val="bg1"/>
              </a:solidFill>
              <a:latin typeface="Texta Heavy" panose="02000000000000000000" pitchFamily="2" charset="77"/>
            </a:endParaRP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a:bodyPr>
          <a:lstStyle/>
          <a:p>
            <a:pPr marL="0" indent="0">
              <a:buNone/>
            </a:pPr>
            <a:r>
              <a:rPr lang="nb-NO" u="sng" dirty="0">
                <a:solidFill>
                  <a:schemeClr val="bg1"/>
                </a:solidFill>
              </a:rPr>
              <a:t>e.hallas@stud.uis.no</a:t>
            </a:r>
          </a:p>
          <a:p>
            <a:pPr marL="0" indent="0">
              <a:buNone/>
            </a:pPr>
            <a:endParaRPr lang="nb-NO" dirty="0">
              <a:solidFill>
                <a:schemeClr val="bg1"/>
              </a:solidFill>
              <a:latin typeface="Texta Black"/>
            </a:endParaRPr>
          </a:p>
          <a:p>
            <a:pPr marL="0" indent="0">
              <a:buNone/>
            </a:pPr>
            <a:r>
              <a:rPr lang="nb-NO" dirty="0">
                <a:solidFill>
                  <a:schemeClr val="bg1"/>
                </a:solidFill>
                <a:latin typeface="Texta Black"/>
              </a:rPr>
              <a:t>Funds, 1.oct -21.dec </a:t>
            </a:r>
          </a:p>
          <a:p>
            <a:pPr marL="0" indent="0">
              <a:buNone/>
            </a:pPr>
            <a:r>
              <a:rPr lang="nb-NO" dirty="0" err="1">
                <a:solidFill>
                  <a:schemeClr val="bg1"/>
                </a:solidFill>
                <a:latin typeface="Texta Black"/>
              </a:rPr>
              <a:t>Demands</a:t>
            </a:r>
            <a:r>
              <a:rPr lang="nb-NO" dirty="0">
                <a:solidFill>
                  <a:schemeClr val="bg1"/>
                </a:solidFill>
                <a:latin typeface="Texta Black"/>
              </a:rPr>
              <a:t> for </a:t>
            </a:r>
            <a:r>
              <a:rPr lang="nb-NO" dirty="0" err="1">
                <a:solidFill>
                  <a:schemeClr val="bg1"/>
                </a:solidFill>
                <a:latin typeface="Texta Black"/>
              </a:rPr>
              <a:t>organisations</a:t>
            </a:r>
            <a:endParaRPr lang="nb-NO" dirty="0">
              <a:solidFill>
                <a:schemeClr val="bg1"/>
              </a:solidFill>
              <a:latin typeface="Texta Black"/>
            </a:endParaRPr>
          </a:p>
          <a:p>
            <a:pPr marL="0" indent="0">
              <a:buNone/>
            </a:pPr>
            <a:r>
              <a:rPr lang="nb-NO" dirty="0" err="1">
                <a:solidFill>
                  <a:schemeClr val="bg1"/>
                </a:solidFill>
                <a:latin typeface="Texta Black"/>
              </a:rPr>
              <a:t>Demands</a:t>
            </a:r>
            <a:r>
              <a:rPr lang="nb-NO" dirty="0">
                <a:solidFill>
                  <a:schemeClr val="bg1"/>
                </a:solidFill>
                <a:latin typeface="Texta Black"/>
              </a:rPr>
              <a:t> for </a:t>
            </a:r>
            <a:r>
              <a:rPr lang="nb-NO" dirty="0" err="1">
                <a:solidFill>
                  <a:schemeClr val="bg1"/>
                </a:solidFill>
                <a:latin typeface="Texta Black"/>
              </a:rPr>
              <a:t>activities</a:t>
            </a:r>
            <a:r>
              <a:rPr lang="nb-NO" dirty="0">
                <a:solidFill>
                  <a:schemeClr val="bg1"/>
                </a:solidFill>
                <a:latin typeface="Texta Black"/>
              </a:rPr>
              <a:t> </a:t>
            </a:r>
          </a:p>
          <a:p>
            <a:pPr marL="0" indent="0">
              <a:buNone/>
            </a:pPr>
            <a:endParaRPr lang="nb-NO" dirty="0">
              <a:solidFill>
                <a:schemeClr val="bg1"/>
              </a:solidFill>
              <a:latin typeface="Texta Black"/>
            </a:endParaRPr>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3178444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Elisabeth &amp; Kristin </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a:xfrm>
            <a:off x="838200" y="1825625"/>
            <a:ext cx="9934731" cy="4351338"/>
          </a:xfrm>
        </p:spPr>
        <p:txBody>
          <a:bodyPr>
            <a:normAutofit/>
          </a:bodyPr>
          <a:lstStyle/>
          <a:p>
            <a:pPr marL="0" indent="0">
              <a:buNone/>
            </a:pPr>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206947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D6D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70C88-AFD0-4ED0-8C89-F6E3B79E1AE3}"/>
              </a:ext>
            </a:extLst>
          </p:cNvPr>
          <p:cNvSpPr>
            <a:spLocks noGrp="1"/>
          </p:cNvSpPr>
          <p:nvPr>
            <p:ph type="title"/>
          </p:nvPr>
        </p:nvSpPr>
        <p:spPr/>
        <p:txBody>
          <a:bodyPr/>
          <a:lstStyle/>
          <a:p>
            <a:r>
              <a:rPr lang="nb-NO" dirty="0">
                <a:solidFill>
                  <a:schemeClr val="bg1"/>
                </a:solidFill>
                <a:latin typeface="Texta Black"/>
              </a:rPr>
              <a:t>TRIP WITH ENGASJERT??</a:t>
            </a:r>
          </a:p>
        </p:txBody>
      </p:sp>
      <p:sp>
        <p:nvSpPr>
          <p:cNvPr id="3" name="Plassholder for innhold 2">
            <a:extLst>
              <a:ext uri="{FF2B5EF4-FFF2-40B4-BE49-F238E27FC236}">
                <a16:creationId xmlns:a16="http://schemas.microsoft.com/office/drawing/2014/main" id="{B664581C-CF63-4008-BEC9-962D430C534D}"/>
              </a:ext>
            </a:extLst>
          </p:cNvPr>
          <p:cNvSpPr>
            <a:spLocks noGrp="1"/>
          </p:cNvSpPr>
          <p:nvPr>
            <p:ph idx="1"/>
          </p:nvPr>
        </p:nvSpPr>
        <p:spPr/>
        <p:txBody>
          <a:bodyPr/>
          <a:lstStyle/>
          <a:p>
            <a:pPr>
              <a:buFontTx/>
              <a:buChar char="-"/>
            </a:pPr>
            <a:r>
              <a:rPr lang="nb-NO" dirty="0">
                <a:solidFill>
                  <a:schemeClr val="bg1"/>
                </a:solidFill>
                <a:latin typeface="Texta Black"/>
              </a:rPr>
              <a:t>How </a:t>
            </a:r>
            <a:r>
              <a:rPr lang="nb-NO" dirty="0" err="1">
                <a:solidFill>
                  <a:schemeClr val="bg1"/>
                </a:solidFill>
                <a:latin typeface="Texta Black"/>
              </a:rPr>
              <a:t>many</a:t>
            </a:r>
            <a:r>
              <a:rPr lang="nb-NO" dirty="0">
                <a:solidFill>
                  <a:schemeClr val="bg1"/>
                </a:solidFill>
                <a:latin typeface="Texta Black"/>
              </a:rPr>
              <a:t> </a:t>
            </a:r>
            <a:r>
              <a:rPr lang="nb-NO" dirty="0" err="1">
                <a:solidFill>
                  <a:schemeClr val="bg1"/>
                </a:solidFill>
                <a:latin typeface="Texta Black"/>
              </a:rPr>
              <a:t>people</a:t>
            </a:r>
            <a:r>
              <a:rPr lang="nb-NO" dirty="0">
                <a:solidFill>
                  <a:schemeClr val="bg1"/>
                </a:solidFill>
                <a:latin typeface="Texta Black"/>
              </a:rPr>
              <a:t> </a:t>
            </a:r>
            <a:r>
              <a:rPr lang="nb-NO" dirty="0" err="1">
                <a:solidFill>
                  <a:schemeClr val="bg1"/>
                </a:solidFill>
                <a:latin typeface="Texta Black"/>
              </a:rPr>
              <a:t>want</a:t>
            </a:r>
            <a:r>
              <a:rPr lang="nb-NO" dirty="0">
                <a:solidFill>
                  <a:schemeClr val="bg1"/>
                </a:solidFill>
                <a:latin typeface="Texta Black"/>
              </a:rPr>
              <a:t> to </a:t>
            </a:r>
            <a:r>
              <a:rPr lang="nb-NO" dirty="0" err="1">
                <a:solidFill>
                  <a:schemeClr val="bg1"/>
                </a:solidFill>
                <a:latin typeface="Texta Black"/>
              </a:rPr>
              <a:t>participate</a:t>
            </a:r>
            <a:r>
              <a:rPr lang="nb-NO" dirty="0">
                <a:solidFill>
                  <a:schemeClr val="bg1"/>
                </a:solidFill>
                <a:latin typeface="Texta Black"/>
              </a:rPr>
              <a:t>?</a:t>
            </a:r>
          </a:p>
          <a:p>
            <a:pPr>
              <a:buFontTx/>
              <a:buChar char="-"/>
            </a:pPr>
            <a:endParaRPr lang="nb-NO" dirty="0">
              <a:solidFill>
                <a:schemeClr val="bg1"/>
              </a:solidFill>
              <a:latin typeface="Texta Black"/>
            </a:endParaRPr>
          </a:p>
          <a:p>
            <a:pPr>
              <a:buFontTx/>
              <a:buChar char="-"/>
            </a:pPr>
            <a:r>
              <a:rPr lang="nb-NO" dirty="0" err="1">
                <a:solidFill>
                  <a:schemeClr val="bg1"/>
                </a:solidFill>
                <a:latin typeface="Texta Black"/>
              </a:rPr>
              <a:t>Where</a:t>
            </a:r>
            <a:r>
              <a:rPr lang="nb-NO" dirty="0">
                <a:solidFill>
                  <a:schemeClr val="bg1"/>
                </a:solidFill>
                <a:latin typeface="Texta Black"/>
              </a:rPr>
              <a:t> </a:t>
            </a:r>
            <a:r>
              <a:rPr lang="nb-NO" dirty="0" err="1">
                <a:solidFill>
                  <a:schemeClr val="bg1"/>
                </a:solidFill>
                <a:latin typeface="Texta Black"/>
              </a:rPr>
              <a:t>should</a:t>
            </a:r>
            <a:r>
              <a:rPr lang="nb-NO" dirty="0">
                <a:solidFill>
                  <a:schemeClr val="bg1"/>
                </a:solidFill>
                <a:latin typeface="Texta Black"/>
              </a:rPr>
              <a:t> </a:t>
            </a:r>
            <a:r>
              <a:rPr lang="nb-NO" dirty="0" err="1">
                <a:solidFill>
                  <a:schemeClr val="bg1"/>
                </a:solidFill>
                <a:latin typeface="Texta Black"/>
              </a:rPr>
              <a:t>we</a:t>
            </a:r>
            <a:r>
              <a:rPr lang="nb-NO" dirty="0">
                <a:solidFill>
                  <a:schemeClr val="bg1"/>
                </a:solidFill>
                <a:latin typeface="Texta Black"/>
              </a:rPr>
              <a:t> </a:t>
            </a:r>
            <a:r>
              <a:rPr lang="nb-NO" dirty="0" err="1">
                <a:solidFill>
                  <a:schemeClr val="bg1"/>
                </a:solidFill>
                <a:latin typeface="Texta Black"/>
              </a:rPr>
              <a:t>go</a:t>
            </a:r>
            <a:r>
              <a:rPr lang="nb-NO" dirty="0">
                <a:solidFill>
                  <a:schemeClr val="bg1"/>
                </a:solidFill>
                <a:latin typeface="Texta Black"/>
              </a:rPr>
              <a:t>? </a:t>
            </a:r>
          </a:p>
          <a:p>
            <a:pPr marL="0" indent="0">
              <a:buNone/>
            </a:pPr>
            <a:endParaRPr lang="nb-NO" dirty="0">
              <a:solidFill>
                <a:schemeClr val="bg1"/>
              </a:solidFill>
              <a:latin typeface="Texta Black"/>
            </a:endParaRPr>
          </a:p>
        </p:txBody>
      </p:sp>
    </p:spTree>
    <p:extLst>
      <p:ext uri="{BB962C8B-B14F-4D97-AF65-F5344CB8AC3E}">
        <p14:creationId xmlns:p14="http://schemas.microsoft.com/office/powerpoint/2010/main" val="107522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0B6E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5801995"/>
          </a:xfrm>
        </p:spPr>
        <p:txBody>
          <a:bodyPr>
            <a:normAutofit/>
          </a:bodyPr>
          <a:lstStyle/>
          <a:p>
            <a:pPr algn="ctr"/>
            <a:r>
              <a:rPr lang="nb-NO" sz="7200" dirty="0" err="1">
                <a:solidFill>
                  <a:schemeClr val="bg1"/>
                </a:solidFill>
                <a:latin typeface="Texta"/>
              </a:rPr>
              <a:t>What</a:t>
            </a:r>
            <a:r>
              <a:rPr lang="nb-NO" sz="7200" dirty="0">
                <a:solidFill>
                  <a:schemeClr val="bg1"/>
                </a:solidFill>
                <a:latin typeface="Texta"/>
              </a:rPr>
              <a:t> </a:t>
            </a:r>
            <a:r>
              <a:rPr lang="nb-NO" sz="7200" dirty="0" err="1">
                <a:solidFill>
                  <a:schemeClr val="bg1"/>
                </a:solidFill>
                <a:latin typeface="Texta"/>
              </a:rPr>
              <a:t>are</a:t>
            </a:r>
            <a:r>
              <a:rPr lang="nb-NO" sz="7200" dirty="0">
                <a:solidFill>
                  <a:schemeClr val="bg1"/>
                </a:solidFill>
                <a:latin typeface="Texta"/>
              </a:rPr>
              <a:t> </a:t>
            </a:r>
            <a:r>
              <a:rPr lang="nb-NO" sz="7200" dirty="0" err="1">
                <a:solidFill>
                  <a:schemeClr val="bg1"/>
                </a:solidFill>
                <a:latin typeface="Texta"/>
              </a:rPr>
              <a:t>your</a:t>
            </a:r>
            <a:r>
              <a:rPr lang="nb-NO" sz="7200" dirty="0">
                <a:solidFill>
                  <a:schemeClr val="bg1"/>
                </a:solidFill>
                <a:latin typeface="Texta"/>
              </a:rPr>
              <a:t> </a:t>
            </a:r>
            <a:r>
              <a:rPr lang="nb-NO" sz="7200" dirty="0" err="1">
                <a:solidFill>
                  <a:schemeClr val="bg1"/>
                </a:solidFill>
                <a:latin typeface="Texta"/>
              </a:rPr>
              <a:t>expectations</a:t>
            </a:r>
            <a:r>
              <a:rPr lang="nb-NO" sz="7200" dirty="0">
                <a:solidFill>
                  <a:schemeClr val="bg1"/>
                </a:solidFill>
                <a:latin typeface="Texta"/>
              </a:rPr>
              <a:t> </a:t>
            </a:r>
            <a:br>
              <a:rPr lang="nb-NO" sz="7200" dirty="0">
                <a:solidFill>
                  <a:schemeClr val="bg1"/>
                </a:solidFill>
                <a:latin typeface="Texta"/>
              </a:rPr>
            </a:br>
            <a:r>
              <a:rPr lang="nb-NO" sz="7200" dirty="0">
                <a:solidFill>
                  <a:schemeClr val="bg1"/>
                </a:solidFill>
                <a:latin typeface="Texta"/>
              </a:rPr>
              <a:t>for </a:t>
            </a:r>
            <a:r>
              <a:rPr lang="nb-NO" sz="7200" dirty="0" err="1">
                <a:solidFill>
                  <a:schemeClr val="bg1"/>
                </a:solidFill>
                <a:latin typeface="Texta"/>
              </a:rPr>
              <a:t>the</a:t>
            </a:r>
            <a:r>
              <a:rPr lang="nb-NO" sz="7200" dirty="0">
                <a:solidFill>
                  <a:schemeClr val="bg1"/>
                </a:solidFill>
                <a:latin typeface="Texta"/>
              </a:rPr>
              <a:t> engasjert </a:t>
            </a:r>
            <a:r>
              <a:rPr lang="nb-NO" sz="7200" dirty="0" err="1">
                <a:solidFill>
                  <a:schemeClr val="bg1"/>
                </a:solidFill>
                <a:latin typeface="Texta"/>
              </a:rPr>
              <a:t>meetings</a:t>
            </a:r>
            <a:r>
              <a:rPr lang="nb-NO" sz="7200" dirty="0">
                <a:solidFill>
                  <a:schemeClr val="bg1"/>
                </a:solidFill>
                <a:latin typeface="Texta"/>
              </a:rPr>
              <a:t>? </a:t>
            </a:r>
          </a:p>
        </p:txBody>
      </p:sp>
      <p:pic>
        <p:nvPicPr>
          <p:cNvPr id="3" name="Picture 2">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630060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B6E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453658-C395-4FEF-9BBD-7CB6334FCA15}"/>
              </a:ext>
            </a:extLst>
          </p:cNvPr>
          <p:cNvSpPr>
            <a:spLocks noGrp="1"/>
          </p:cNvSpPr>
          <p:nvPr>
            <p:ph type="title"/>
          </p:nvPr>
        </p:nvSpPr>
        <p:spPr/>
        <p:txBody>
          <a:bodyPr/>
          <a:lstStyle/>
          <a:p>
            <a:r>
              <a:rPr lang="nb-NO" b="1" dirty="0">
                <a:solidFill>
                  <a:schemeClr val="bg1"/>
                </a:solidFill>
                <a:latin typeface="Texta Black"/>
              </a:rPr>
              <a:t>INPUT</a:t>
            </a:r>
          </a:p>
        </p:txBody>
      </p:sp>
      <p:sp>
        <p:nvSpPr>
          <p:cNvPr id="3" name="Plassholder for innhold 2">
            <a:extLst>
              <a:ext uri="{FF2B5EF4-FFF2-40B4-BE49-F238E27FC236}">
                <a16:creationId xmlns:a16="http://schemas.microsoft.com/office/drawing/2014/main" id="{A2D388B4-0FA4-437D-8A1F-0D7DFA489C63}"/>
              </a:ext>
            </a:extLst>
          </p:cNvPr>
          <p:cNvSpPr>
            <a:spLocks noGrp="1"/>
          </p:cNvSpPr>
          <p:nvPr>
            <p:ph idx="1"/>
          </p:nvPr>
        </p:nvSpPr>
        <p:spPr>
          <a:xfrm>
            <a:off x="670249" y="2506662"/>
            <a:ext cx="10515600" cy="4351338"/>
          </a:xfrm>
        </p:spPr>
        <p:txBody>
          <a:bodyPr/>
          <a:lstStyle/>
          <a:p>
            <a:pPr marL="0" indent="0">
              <a:buNone/>
            </a:pPr>
            <a:r>
              <a:rPr lang="nb-NO" b="1" dirty="0">
                <a:solidFill>
                  <a:schemeClr val="bg1"/>
                </a:solidFill>
                <a:latin typeface="Texta Black"/>
              </a:rPr>
              <a:t>Norwegian or </a:t>
            </a:r>
            <a:r>
              <a:rPr lang="nb-NO" b="1" dirty="0" err="1">
                <a:solidFill>
                  <a:schemeClr val="bg1"/>
                </a:solidFill>
                <a:latin typeface="Texta Black"/>
              </a:rPr>
              <a:t>english</a:t>
            </a:r>
            <a:r>
              <a:rPr lang="nb-NO" b="1" dirty="0">
                <a:solidFill>
                  <a:schemeClr val="bg1"/>
                </a:solidFill>
                <a:latin typeface="Texta Black"/>
              </a:rPr>
              <a:t>? </a:t>
            </a:r>
          </a:p>
          <a:p>
            <a:pPr marL="0" indent="0">
              <a:buNone/>
            </a:pPr>
            <a:endParaRPr lang="nb-NO" b="1" dirty="0">
              <a:solidFill>
                <a:schemeClr val="bg1"/>
              </a:solidFill>
              <a:latin typeface="Texta Black"/>
            </a:endParaRPr>
          </a:p>
          <a:p>
            <a:pPr marL="0" indent="0">
              <a:buNone/>
            </a:pPr>
            <a:r>
              <a:rPr lang="nb-NO" b="1" dirty="0">
                <a:solidFill>
                  <a:schemeClr val="bg1"/>
                </a:solidFill>
                <a:latin typeface="Texta Black"/>
              </a:rPr>
              <a:t>Too </a:t>
            </a:r>
            <a:r>
              <a:rPr lang="nb-NO" b="1" dirty="0" err="1">
                <a:solidFill>
                  <a:schemeClr val="bg1"/>
                </a:solidFill>
                <a:latin typeface="Texta Black"/>
              </a:rPr>
              <a:t>long</a:t>
            </a:r>
            <a:r>
              <a:rPr lang="nb-NO" b="1" dirty="0">
                <a:solidFill>
                  <a:schemeClr val="bg1"/>
                </a:solidFill>
                <a:latin typeface="Texta Black"/>
              </a:rPr>
              <a:t>/ </a:t>
            </a:r>
            <a:r>
              <a:rPr lang="nb-NO" b="1" dirty="0" err="1">
                <a:solidFill>
                  <a:schemeClr val="bg1"/>
                </a:solidFill>
                <a:latin typeface="Texta Black"/>
              </a:rPr>
              <a:t>too</a:t>
            </a:r>
            <a:r>
              <a:rPr lang="nb-NO" b="1" dirty="0">
                <a:solidFill>
                  <a:schemeClr val="bg1"/>
                </a:solidFill>
                <a:latin typeface="Texta Black"/>
              </a:rPr>
              <a:t> </a:t>
            </a:r>
            <a:r>
              <a:rPr lang="nb-NO" b="1" dirty="0" err="1">
                <a:solidFill>
                  <a:schemeClr val="bg1"/>
                </a:solidFill>
                <a:latin typeface="Texta Black"/>
              </a:rPr>
              <a:t>short</a:t>
            </a:r>
            <a:r>
              <a:rPr lang="nb-NO" b="1" dirty="0">
                <a:solidFill>
                  <a:schemeClr val="bg1"/>
                </a:solidFill>
                <a:latin typeface="Texta Black"/>
              </a:rPr>
              <a:t>? </a:t>
            </a:r>
          </a:p>
          <a:p>
            <a:pPr marL="0" indent="0">
              <a:buNone/>
            </a:pPr>
            <a:endParaRPr lang="nb-NO" b="1" dirty="0">
              <a:solidFill>
                <a:schemeClr val="bg1"/>
              </a:solidFill>
              <a:latin typeface="Texta Black"/>
            </a:endParaRPr>
          </a:p>
          <a:p>
            <a:pPr marL="0" indent="0">
              <a:buNone/>
            </a:pPr>
            <a:r>
              <a:rPr lang="nb-NO" b="1" dirty="0" err="1">
                <a:solidFill>
                  <a:schemeClr val="bg1"/>
                </a:solidFill>
                <a:latin typeface="Texta Black"/>
              </a:rPr>
              <a:t>Themes</a:t>
            </a:r>
            <a:r>
              <a:rPr lang="nb-NO" b="1" dirty="0">
                <a:solidFill>
                  <a:schemeClr val="bg1"/>
                </a:solidFill>
                <a:latin typeface="Texta Black"/>
              </a:rPr>
              <a:t>? </a:t>
            </a:r>
          </a:p>
          <a:p>
            <a:pPr marL="0" indent="0">
              <a:buNone/>
            </a:pPr>
            <a:endParaRPr lang="nb-NO" b="1" dirty="0">
              <a:solidFill>
                <a:schemeClr val="bg1"/>
              </a:solidFill>
              <a:latin typeface="Texta Black"/>
            </a:endParaRPr>
          </a:p>
          <a:p>
            <a:pPr marL="0" indent="0">
              <a:buNone/>
            </a:pPr>
            <a:endParaRPr lang="nb-NO" b="1" dirty="0">
              <a:solidFill>
                <a:schemeClr val="bg1"/>
              </a:solidFill>
              <a:latin typeface="Texta Black"/>
            </a:endParaRPr>
          </a:p>
        </p:txBody>
      </p:sp>
    </p:spTree>
    <p:extLst>
      <p:ext uri="{BB962C8B-B14F-4D97-AF65-F5344CB8AC3E}">
        <p14:creationId xmlns:p14="http://schemas.microsoft.com/office/powerpoint/2010/main" val="211497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D9C"/>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80A24AA-CA4C-4593-A33F-C8848DC8A689}"/>
              </a:ext>
            </a:extLst>
          </p:cNvPr>
          <p:cNvSpPr>
            <a:spLocks noGrp="1"/>
          </p:cNvSpPr>
          <p:nvPr>
            <p:ph type="title"/>
          </p:nvPr>
        </p:nvSpPr>
        <p:spPr/>
        <p:txBody>
          <a:bodyPr/>
          <a:lstStyle/>
          <a:p>
            <a:r>
              <a:rPr lang="nb-NO" b="1" dirty="0">
                <a:solidFill>
                  <a:schemeClr val="bg1"/>
                </a:solidFill>
                <a:latin typeface="Texta Black"/>
              </a:rPr>
              <a:t>PROGRAMME</a:t>
            </a:r>
          </a:p>
        </p:txBody>
      </p:sp>
      <p:sp>
        <p:nvSpPr>
          <p:cNvPr id="7" name="Plassholder for innhold 6">
            <a:extLst>
              <a:ext uri="{FF2B5EF4-FFF2-40B4-BE49-F238E27FC236}">
                <a16:creationId xmlns:a16="http://schemas.microsoft.com/office/drawing/2014/main" id="{F11531F0-CF45-418A-8832-608C0B8CC561}"/>
              </a:ext>
            </a:extLst>
          </p:cNvPr>
          <p:cNvSpPr>
            <a:spLocks noGrp="1"/>
          </p:cNvSpPr>
          <p:nvPr>
            <p:ph idx="1"/>
          </p:nvPr>
        </p:nvSpPr>
        <p:spPr>
          <a:xfrm>
            <a:off x="838200" y="1476462"/>
            <a:ext cx="10515600" cy="4700501"/>
          </a:xfrm>
        </p:spPr>
        <p:txBody>
          <a:bodyPr/>
          <a:lstStyle/>
          <a:p>
            <a:pPr>
              <a:buFont typeface="Wingdings" panose="05000000000000000000" pitchFamily="2" charset="2"/>
              <a:buChar char="Ø"/>
            </a:pPr>
            <a:r>
              <a:rPr lang="nb-NO" b="1" dirty="0" err="1">
                <a:solidFill>
                  <a:schemeClr val="bg1"/>
                </a:solidFill>
                <a:latin typeface="Texta Black"/>
              </a:rPr>
              <a:t>Getting</a:t>
            </a:r>
            <a:r>
              <a:rPr lang="nb-NO" b="1" dirty="0">
                <a:solidFill>
                  <a:schemeClr val="bg1"/>
                </a:solidFill>
                <a:latin typeface="Texta Black"/>
              </a:rPr>
              <a:t> to </a:t>
            </a:r>
            <a:r>
              <a:rPr lang="nb-NO" b="1" dirty="0" err="1">
                <a:solidFill>
                  <a:schemeClr val="bg1"/>
                </a:solidFill>
                <a:latin typeface="Texta Black"/>
              </a:rPr>
              <a:t>know</a:t>
            </a:r>
            <a:r>
              <a:rPr lang="nb-NO" b="1" dirty="0">
                <a:solidFill>
                  <a:schemeClr val="bg1"/>
                </a:solidFill>
                <a:latin typeface="Texta Black"/>
              </a:rPr>
              <a:t> </a:t>
            </a:r>
            <a:r>
              <a:rPr lang="nb-NO" b="1" dirty="0" err="1">
                <a:solidFill>
                  <a:schemeClr val="bg1"/>
                </a:solidFill>
                <a:latin typeface="Texta Black"/>
              </a:rPr>
              <a:t>eachother</a:t>
            </a:r>
            <a:r>
              <a:rPr lang="nb-NO" b="1" dirty="0">
                <a:solidFill>
                  <a:schemeClr val="bg1"/>
                </a:solidFill>
                <a:latin typeface="Texta Black"/>
              </a:rPr>
              <a:t> </a:t>
            </a:r>
          </a:p>
          <a:p>
            <a:pPr>
              <a:buFont typeface="Wingdings" panose="05000000000000000000" pitchFamily="2" charset="2"/>
              <a:buChar char="Ø"/>
            </a:pPr>
            <a:r>
              <a:rPr lang="nb-NO" b="1" dirty="0" err="1">
                <a:solidFill>
                  <a:schemeClr val="bg1"/>
                </a:solidFill>
                <a:latin typeface="Texta Black"/>
              </a:rPr>
              <a:t>Contact</a:t>
            </a:r>
            <a:r>
              <a:rPr lang="nb-NO" b="1" dirty="0">
                <a:solidFill>
                  <a:schemeClr val="bg1"/>
                </a:solidFill>
                <a:latin typeface="Texta Black"/>
              </a:rPr>
              <a:t> </a:t>
            </a:r>
            <a:r>
              <a:rPr lang="nb-NO" b="1" dirty="0" err="1">
                <a:solidFill>
                  <a:schemeClr val="bg1"/>
                </a:solidFill>
                <a:latin typeface="Texta Black"/>
              </a:rPr>
              <a:t>information</a:t>
            </a:r>
            <a:r>
              <a:rPr lang="nb-NO" b="1" dirty="0">
                <a:solidFill>
                  <a:schemeClr val="bg1"/>
                </a:solidFill>
                <a:latin typeface="Texta Black"/>
              </a:rPr>
              <a:t> </a:t>
            </a:r>
          </a:p>
          <a:p>
            <a:pPr>
              <a:buFont typeface="Wingdings" panose="05000000000000000000" pitchFamily="2" charset="2"/>
              <a:buChar char="Ø"/>
            </a:pPr>
            <a:r>
              <a:rPr lang="nb-NO" b="1" dirty="0">
                <a:solidFill>
                  <a:schemeClr val="bg1"/>
                </a:solidFill>
                <a:latin typeface="Texta Black"/>
              </a:rPr>
              <a:t>Cooperation </a:t>
            </a:r>
            <a:r>
              <a:rPr lang="nb-NO" b="1" dirty="0" err="1">
                <a:solidFill>
                  <a:schemeClr val="bg1"/>
                </a:solidFill>
                <a:latin typeface="Texta Black"/>
              </a:rPr>
              <a:t>agreement</a:t>
            </a:r>
            <a:r>
              <a:rPr lang="nb-NO" b="1" dirty="0">
                <a:solidFill>
                  <a:schemeClr val="bg1"/>
                </a:solidFill>
                <a:latin typeface="Texta Black"/>
              </a:rPr>
              <a:t> </a:t>
            </a:r>
          </a:p>
          <a:p>
            <a:pPr>
              <a:buFont typeface="Wingdings" panose="05000000000000000000" pitchFamily="2" charset="2"/>
              <a:buChar char="Ø"/>
            </a:pPr>
            <a:endParaRPr lang="nb-NO" b="1" dirty="0">
              <a:solidFill>
                <a:schemeClr val="bg1"/>
              </a:solidFill>
              <a:latin typeface="Texta Black"/>
            </a:endParaRPr>
          </a:p>
          <a:p>
            <a:pPr>
              <a:buFont typeface="Wingdings" panose="05000000000000000000" pitchFamily="2" charset="2"/>
              <a:buChar char="Ø"/>
            </a:pPr>
            <a:r>
              <a:rPr lang="nb-NO" b="1" dirty="0">
                <a:solidFill>
                  <a:schemeClr val="bg1"/>
                </a:solidFill>
                <a:latin typeface="Texta Black"/>
              </a:rPr>
              <a:t>Important </a:t>
            </a:r>
            <a:r>
              <a:rPr lang="nb-NO" b="1" dirty="0" err="1">
                <a:solidFill>
                  <a:schemeClr val="bg1"/>
                </a:solidFill>
                <a:latin typeface="Texta Black"/>
              </a:rPr>
              <a:t>dates</a:t>
            </a:r>
            <a:endParaRPr lang="nb-NO" b="1" dirty="0">
              <a:solidFill>
                <a:schemeClr val="bg1"/>
              </a:solidFill>
              <a:latin typeface="Texta Black"/>
            </a:endParaRPr>
          </a:p>
          <a:p>
            <a:pPr>
              <a:buFont typeface="Wingdings" panose="05000000000000000000" pitchFamily="2" charset="2"/>
              <a:buChar char="Ø"/>
            </a:pPr>
            <a:r>
              <a:rPr lang="nb-NO" b="1" dirty="0">
                <a:solidFill>
                  <a:schemeClr val="bg1"/>
                </a:solidFill>
                <a:latin typeface="Texta Black"/>
              </a:rPr>
              <a:t>Speakers</a:t>
            </a:r>
          </a:p>
          <a:p>
            <a:pPr>
              <a:buFont typeface="Wingdings" panose="05000000000000000000" pitchFamily="2" charset="2"/>
              <a:buChar char="Ø"/>
            </a:pPr>
            <a:endParaRPr lang="nb-NO" b="1" dirty="0">
              <a:solidFill>
                <a:schemeClr val="bg1"/>
              </a:solidFill>
              <a:latin typeface="Texta Black"/>
            </a:endParaRPr>
          </a:p>
          <a:p>
            <a:pPr>
              <a:buFont typeface="Wingdings" panose="05000000000000000000" pitchFamily="2" charset="2"/>
              <a:buChar char="Ø"/>
            </a:pPr>
            <a:r>
              <a:rPr lang="nb-NO" b="1" dirty="0">
                <a:solidFill>
                  <a:schemeClr val="bg1"/>
                </a:solidFill>
                <a:latin typeface="Texta Black"/>
              </a:rPr>
              <a:t>Trip </a:t>
            </a:r>
            <a:r>
              <a:rPr lang="nb-NO" b="1" dirty="0" err="1">
                <a:solidFill>
                  <a:schemeClr val="bg1"/>
                </a:solidFill>
                <a:latin typeface="Texta Black"/>
              </a:rPr>
              <a:t>with</a:t>
            </a:r>
            <a:r>
              <a:rPr lang="nb-NO" b="1" dirty="0">
                <a:solidFill>
                  <a:schemeClr val="bg1"/>
                </a:solidFill>
                <a:latin typeface="Texta Black"/>
              </a:rPr>
              <a:t> engasjert</a:t>
            </a:r>
          </a:p>
          <a:p>
            <a:pPr>
              <a:buFont typeface="Wingdings" panose="05000000000000000000" pitchFamily="2" charset="2"/>
              <a:buChar char="Ø"/>
            </a:pPr>
            <a:r>
              <a:rPr lang="nb-NO" b="1" dirty="0">
                <a:solidFill>
                  <a:schemeClr val="bg1"/>
                </a:solidFill>
                <a:latin typeface="Texta Black"/>
              </a:rPr>
              <a:t>Input </a:t>
            </a:r>
          </a:p>
          <a:p>
            <a:pPr>
              <a:buFontTx/>
              <a:buChar char="-"/>
            </a:pPr>
            <a:endParaRPr lang="nb-NO" b="1" dirty="0">
              <a:solidFill>
                <a:schemeClr val="bg1"/>
              </a:solidFill>
              <a:latin typeface="Texta Black"/>
            </a:endParaRPr>
          </a:p>
          <a:p>
            <a:pPr>
              <a:buFontTx/>
              <a:buChar char="-"/>
            </a:pPr>
            <a:endParaRPr lang="nb-NO" b="1" dirty="0">
              <a:solidFill>
                <a:schemeClr val="bg1"/>
              </a:solidFill>
              <a:latin typeface="Texta Black"/>
            </a:endParaRPr>
          </a:p>
          <a:p>
            <a:pPr>
              <a:buFontTx/>
              <a:buChar char="-"/>
            </a:pPr>
            <a:endParaRPr lang="nb-NO" b="1" dirty="0">
              <a:solidFill>
                <a:schemeClr val="bg1"/>
              </a:solidFill>
              <a:latin typeface="Texta Black"/>
            </a:endParaRPr>
          </a:p>
        </p:txBody>
      </p:sp>
      <p:pic>
        <p:nvPicPr>
          <p:cNvPr id="6" name="Picture 5">
            <a:extLst>
              <a:ext uri="{FF2B5EF4-FFF2-40B4-BE49-F238E27FC236}">
                <a16:creationId xmlns:a16="http://schemas.microsoft.com/office/drawing/2014/main" id="{051C584E-0022-6842-84DD-06B47DF5C3B8}"/>
              </a:ext>
            </a:extLst>
          </p:cNvPr>
          <p:cNvPicPr>
            <a:picLocks noChangeAspect="1"/>
          </p:cNvPicPr>
          <p:nvPr/>
        </p:nvPicPr>
        <p:blipFill>
          <a:blip r:embed="rId3"/>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1002759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D9C"/>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526D8-7344-421C-8FE8-8BCE7C0834FF}"/>
              </a:ext>
            </a:extLst>
          </p:cNvPr>
          <p:cNvSpPr>
            <a:spLocks noGrp="1"/>
          </p:cNvSpPr>
          <p:nvPr>
            <p:ph type="title"/>
          </p:nvPr>
        </p:nvSpPr>
        <p:spPr>
          <a:xfrm>
            <a:off x="2852256" y="5692177"/>
            <a:ext cx="9553193" cy="662781"/>
          </a:xfrm>
        </p:spPr>
        <p:txBody>
          <a:bodyPr>
            <a:normAutofit fontScale="90000"/>
          </a:bodyPr>
          <a:lstStyle/>
          <a:p>
            <a:r>
              <a:rPr lang="nb-NO" u="sng" dirty="0">
                <a:solidFill>
                  <a:schemeClr val="bg1"/>
                </a:solidFill>
              </a:rPr>
              <a:t>www.Stavangerstudent.no</a:t>
            </a:r>
          </a:p>
        </p:txBody>
      </p:sp>
      <p:sp>
        <p:nvSpPr>
          <p:cNvPr id="3" name="Content Placeholder 2">
            <a:extLst>
              <a:ext uri="{FF2B5EF4-FFF2-40B4-BE49-F238E27FC236}">
                <a16:creationId xmlns:a16="http://schemas.microsoft.com/office/drawing/2014/main" id="{62535394-672A-1049-8E50-0CBE1645F4C0}"/>
              </a:ext>
            </a:extLst>
          </p:cNvPr>
          <p:cNvSpPr>
            <a:spLocks noGrp="1"/>
          </p:cNvSpPr>
          <p:nvPr>
            <p:ph idx="1"/>
          </p:nvPr>
        </p:nvSpPr>
        <p:spPr/>
        <p:txBody>
          <a:bodyPr/>
          <a:lstStyle/>
          <a:p>
            <a:pPr marL="0" indent="0" algn="ctr">
              <a:buNone/>
            </a:pPr>
            <a:r>
              <a:rPr lang="nb-NO" b="1" dirty="0">
                <a:solidFill>
                  <a:schemeClr val="bg1"/>
                </a:solidFill>
                <a:latin typeface="Texta Heavy" panose="02000000000000000000" pitchFamily="2" charset="77"/>
              </a:rPr>
              <a:t>FACEBOOK </a:t>
            </a:r>
          </a:p>
          <a:p>
            <a:pPr marL="0" indent="0" algn="ctr">
              <a:buNone/>
            </a:pPr>
            <a:endParaRPr lang="nb-NO" b="1" dirty="0">
              <a:solidFill>
                <a:schemeClr val="bg1"/>
              </a:solidFill>
              <a:latin typeface="Texta Heavy" panose="02000000000000000000" pitchFamily="2" charset="77"/>
            </a:endParaRPr>
          </a:p>
          <a:p>
            <a:pPr marL="0" indent="0" algn="ctr">
              <a:buNone/>
            </a:pPr>
            <a:endParaRPr lang="nb-NO" b="1" dirty="0">
              <a:solidFill>
                <a:schemeClr val="bg1"/>
              </a:solidFill>
              <a:latin typeface="Texta Heavy" panose="02000000000000000000" pitchFamily="2" charset="77"/>
            </a:endParaRPr>
          </a:p>
          <a:p>
            <a:pPr marL="0" indent="0" algn="ctr">
              <a:buNone/>
            </a:pPr>
            <a:endParaRPr lang="nb-NO" b="1" dirty="0">
              <a:solidFill>
                <a:schemeClr val="bg1"/>
              </a:solidFill>
              <a:latin typeface="Texta Heavy" panose="02000000000000000000" pitchFamily="2" charset="77"/>
            </a:endParaRPr>
          </a:p>
          <a:p>
            <a:pPr marL="0" indent="0" algn="ctr">
              <a:buNone/>
            </a:pPr>
            <a:r>
              <a:rPr lang="nb-NO" b="1" dirty="0">
                <a:solidFill>
                  <a:schemeClr val="bg1"/>
                </a:solidFill>
                <a:latin typeface="Texta Heavy" panose="02000000000000000000" pitchFamily="2" charset="77"/>
              </a:rPr>
              <a:t>INSTAGRAM</a:t>
            </a:r>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pic>
        <p:nvPicPr>
          <p:cNvPr id="6" name="Picture 5">
            <a:extLst>
              <a:ext uri="{FF2B5EF4-FFF2-40B4-BE49-F238E27FC236}">
                <a16:creationId xmlns:a16="http://schemas.microsoft.com/office/drawing/2014/main" id="{5A7552FF-8474-2540-B450-5082F7679603}"/>
              </a:ext>
            </a:extLst>
          </p:cNvPr>
          <p:cNvPicPr>
            <a:picLocks noChangeAspect="1"/>
          </p:cNvPicPr>
          <p:nvPr/>
        </p:nvPicPr>
        <p:blipFill>
          <a:blip r:embed="rId3"/>
          <a:stretch>
            <a:fillRect/>
          </a:stretch>
        </p:blipFill>
        <p:spPr>
          <a:xfrm>
            <a:off x="2956359" y="3987839"/>
            <a:ext cx="834347" cy="834347"/>
          </a:xfrm>
          <a:prstGeom prst="rect">
            <a:avLst/>
          </a:prstGeom>
        </p:spPr>
      </p:pic>
      <p:sp>
        <p:nvSpPr>
          <p:cNvPr id="7" name="TextBox 6">
            <a:extLst>
              <a:ext uri="{FF2B5EF4-FFF2-40B4-BE49-F238E27FC236}">
                <a16:creationId xmlns:a16="http://schemas.microsoft.com/office/drawing/2014/main" id="{FE450B65-F612-5547-9765-1AE06ADE7F15}"/>
              </a:ext>
            </a:extLst>
          </p:cNvPr>
          <p:cNvSpPr txBox="1"/>
          <p:nvPr/>
        </p:nvSpPr>
        <p:spPr>
          <a:xfrm>
            <a:off x="3980651" y="3935915"/>
            <a:ext cx="3083442" cy="830997"/>
          </a:xfrm>
          <a:prstGeom prst="rect">
            <a:avLst/>
          </a:prstGeom>
          <a:noFill/>
        </p:spPr>
        <p:txBody>
          <a:bodyPr wrap="square" rtlCol="0">
            <a:spAutoFit/>
          </a:bodyPr>
          <a:lstStyle/>
          <a:p>
            <a:r>
              <a:rPr lang="nb-NO" sz="4800" dirty="0">
                <a:solidFill>
                  <a:schemeClr val="bg1"/>
                </a:solidFill>
                <a:latin typeface="Texta" panose="02000000000000000000" pitchFamily="2" charset="77"/>
              </a:rPr>
              <a:t>@</a:t>
            </a:r>
            <a:r>
              <a:rPr lang="nb-NO" sz="4800" dirty="0" err="1">
                <a:solidFill>
                  <a:schemeClr val="bg1"/>
                </a:solidFill>
                <a:latin typeface="Texta" panose="02000000000000000000" pitchFamily="2" charset="77"/>
              </a:rPr>
              <a:t>storuis</a:t>
            </a:r>
            <a:endParaRPr lang="nb-NO" sz="4800" dirty="0">
              <a:solidFill>
                <a:schemeClr val="bg1"/>
              </a:solidFill>
              <a:latin typeface="Texta" panose="02000000000000000000" pitchFamily="2" charset="77"/>
            </a:endParaRPr>
          </a:p>
        </p:txBody>
      </p:sp>
      <p:pic>
        <p:nvPicPr>
          <p:cNvPr id="9" name="Picture 8">
            <a:extLst>
              <a:ext uri="{FF2B5EF4-FFF2-40B4-BE49-F238E27FC236}">
                <a16:creationId xmlns:a16="http://schemas.microsoft.com/office/drawing/2014/main" id="{5DAADF23-021A-324A-9AF7-01EACCC8255E}"/>
              </a:ext>
            </a:extLst>
          </p:cNvPr>
          <p:cNvPicPr>
            <a:picLocks noChangeAspect="1"/>
          </p:cNvPicPr>
          <p:nvPr/>
        </p:nvPicPr>
        <p:blipFill>
          <a:blip r:embed="rId4"/>
          <a:stretch>
            <a:fillRect/>
          </a:stretch>
        </p:blipFill>
        <p:spPr>
          <a:xfrm>
            <a:off x="2669893" y="1714030"/>
            <a:ext cx="1310758" cy="1310758"/>
          </a:xfrm>
          <a:prstGeom prst="rect">
            <a:avLst/>
          </a:prstGeom>
        </p:spPr>
      </p:pic>
      <p:sp>
        <p:nvSpPr>
          <p:cNvPr id="10" name="TextBox 9">
            <a:extLst>
              <a:ext uri="{FF2B5EF4-FFF2-40B4-BE49-F238E27FC236}">
                <a16:creationId xmlns:a16="http://schemas.microsoft.com/office/drawing/2014/main" id="{D302C923-D952-0047-A176-44AD5DCD7A51}"/>
              </a:ext>
            </a:extLst>
          </p:cNvPr>
          <p:cNvSpPr txBox="1"/>
          <p:nvPr/>
        </p:nvSpPr>
        <p:spPr>
          <a:xfrm>
            <a:off x="3980651" y="1953910"/>
            <a:ext cx="3083442" cy="830997"/>
          </a:xfrm>
          <a:prstGeom prst="rect">
            <a:avLst/>
          </a:prstGeom>
          <a:noFill/>
        </p:spPr>
        <p:txBody>
          <a:bodyPr wrap="square" rtlCol="0">
            <a:spAutoFit/>
          </a:bodyPr>
          <a:lstStyle/>
          <a:p>
            <a:r>
              <a:rPr lang="nb-NO" sz="4800" dirty="0">
                <a:solidFill>
                  <a:schemeClr val="bg1"/>
                </a:solidFill>
                <a:latin typeface="Texta" panose="02000000000000000000" pitchFamily="2" charset="77"/>
              </a:rPr>
              <a:t>/</a:t>
            </a:r>
            <a:r>
              <a:rPr lang="nb-NO" sz="4800" dirty="0" err="1">
                <a:solidFill>
                  <a:schemeClr val="bg1"/>
                </a:solidFill>
                <a:latin typeface="Texta" panose="02000000000000000000" pitchFamily="2" charset="77"/>
              </a:rPr>
              <a:t>storuis</a:t>
            </a:r>
            <a:endParaRPr lang="nb-NO" sz="4800" dirty="0">
              <a:solidFill>
                <a:schemeClr val="bg1"/>
              </a:solidFill>
              <a:latin typeface="Texta" panose="02000000000000000000" pitchFamily="2" charset="77"/>
            </a:endParaRPr>
          </a:p>
        </p:txBody>
      </p:sp>
      <p:pic>
        <p:nvPicPr>
          <p:cNvPr id="12" name="Picture 11">
            <a:extLst>
              <a:ext uri="{FF2B5EF4-FFF2-40B4-BE49-F238E27FC236}">
                <a16:creationId xmlns:a16="http://schemas.microsoft.com/office/drawing/2014/main" id="{C1015FBE-26DE-5B4F-B108-7B9280556892}"/>
              </a:ext>
            </a:extLst>
          </p:cNvPr>
          <p:cNvPicPr>
            <a:picLocks noChangeAspect="1"/>
          </p:cNvPicPr>
          <p:nvPr/>
        </p:nvPicPr>
        <p:blipFill>
          <a:blip r:embed="rId5"/>
          <a:stretch>
            <a:fillRect/>
          </a:stretch>
        </p:blipFill>
        <p:spPr>
          <a:xfrm>
            <a:off x="6049992" y="1714030"/>
            <a:ext cx="5159012" cy="2827139"/>
          </a:xfrm>
          <a:prstGeom prst="rect">
            <a:avLst/>
          </a:prstGeom>
        </p:spPr>
      </p:pic>
    </p:spTree>
    <p:extLst>
      <p:ext uri="{BB962C8B-B14F-4D97-AF65-F5344CB8AC3E}">
        <p14:creationId xmlns:p14="http://schemas.microsoft.com/office/powerpoint/2010/main" val="256278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2F112EC-F9D5-4B3C-A835-67748ADD4FBE}"/>
              </a:ext>
            </a:extLst>
          </p:cNvPr>
          <p:cNvSpPr>
            <a:spLocks noGrp="1"/>
          </p:cNvSpPr>
          <p:nvPr>
            <p:ph type="title"/>
          </p:nvPr>
        </p:nvSpPr>
        <p:spPr/>
        <p:txBody>
          <a:bodyPr/>
          <a:lstStyle/>
          <a:p>
            <a:r>
              <a:rPr lang="nb-NO" b="1" dirty="0">
                <a:solidFill>
                  <a:schemeClr val="bg1"/>
                </a:solidFill>
                <a:latin typeface="Texta Black" panose="02000000000000000000"/>
              </a:rPr>
              <a:t>PROGRAMME</a:t>
            </a:r>
          </a:p>
        </p:txBody>
      </p:sp>
      <p:sp>
        <p:nvSpPr>
          <p:cNvPr id="5" name="Plassholder for innhold 4">
            <a:extLst>
              <a:ext uri="{FF2B5EF4-FFF2-40B4-BE49-F238E27FC236}">
                <a16:creationId xmlns:a16="http://schemas.microsoft.com/office/drawing/2014/main" id="{844AB301-53B2-46FC-8728-DA41D5E14EEE}"/>
              </a:ext>
            </a:extLst>
          </p:cNvPr>
          <p:cNvSpPr>
            <a:spLocks noGrp="1"/>
          </p:cNvSpPr>
          <p:nvPr>
            <p:ph idx="1"/>
          </p:nvPr>
        </p:nvSpPr>
        <p:spPr/>
        <p:txBody>
          <a:bodyPr/>
          <a:lstStyle/>
          <a:p>
            <a:pPr marL="0" indent="0">
              <a:buNone/>
            </a:pPr>
            <a:r>
              <a:rPr lang="nb-NO" b="1" dirty="0">
                <a:solidFill>
                  <a:schemeClr val="bg1"/>
                </a:solidFill>
                <a:latin typeface="Texta Black" panose="02000000000000000000"/>
              </a:rPr>
              <a:t>Speakers</a:t>
            </a:r>
          </a:p>
          <a:p>
            <a:pPr>
              <a:buFont typeface="Wingdings" panose="05000000000000000000" pitchFamily="2" charset="2"/>
              <a:buChar char="ü"/>
            </a:pPr>
            <a:r>
              <a:rPr lang="nb-NO" b="1" dirty="0">
                <a:solidFill>
                  <a:schemeClr val="bg1"/>
                </a:solidFill>
                <a:latin typeface="Texta Black" panose="02000000000000000000"/>
              </a:rPr>
              <a:t>Martin – tillitsvalgtordningen </a:t>
            </a:r>
          </a:p>
          <a:p>
            <a:pPr>
              <a:buFont typeface="Wingdings" panose="05000000000000000000" pitchFamily="2" charset="2"/>
              <a:buChar char="ü"/>
            </a:pPr>
            <a:r>
              <a:rPr lang="nb-NO" b="1" dirty="0">
                <a:solidFill>
                  <a:schemeClr val="bg1"/>
                </a:solidFill>
                <a:latin typeface="Texta Black" panose="02000000000000000000"/>
              </a:rPr>
              <a:t>Alva – sis </a:t>
            </a:r>
            <a:r>
              <a:rPr lang="nb-NO" b="1" dirty="0" err="1">
                <a:solidFill>
                  <a:schemeClr val="bg1"/>
                </a:solidFill>
                <a:latin typeface="Texta Black" panose="02000000000000000000"/>
              </a:rPr>
              <a:t>social</a:t>
            </a:r>
            <a:r>
              <a:rPr lang="nb-NO" b="1" dirty="0">
                <a:solidFill>
                  <a:schemeClr val="bg1"/>
                </a:solidFill>
                <a:latin typeface="Texta Black" panose="02000000000000000000"/>
              </a:rPr>
              <a:t> </a:t>
            </a:r>
            <a:r>
              <a:rPr lang="nb-NO" b="1" dirty="0" err="1">
                <a:solidFill>
                  <a:schemeClr val="bg1"/>
                </a:solidFill>
                <a:latin typeface="Texta Black" panose="02000000000000000000"/>
              </a:rPr>
              <a:t>funds</a:t>
            </a:r>
            <a:r>
              <a:rPr lang="nb-NO" b="1" dirty="0">
                <a:solidFill>
                  <a:schemeClr val="bg1"/>
                </a:solidFill>
                <a:latin typeface="Texta Black" panose="02000000000000000000"/>
              </a:rPr>
              <a:t> </a:t>
            </a:r>
          </a:p>
          <a:p>
            <a:pPr>
              <a:buFont typeface="Wingdings" panose="05000000000000000000" pitchFamily="2" charset="2"/>
              <a:buChar char="ü"/>
            </a:pPr>
            <a:r>
              <a:rPr lang="nb-NO" b="1" dirty="0">
                <a:solidFill>
                  <a:schemeClr val="bg1"/>
                </a:solidFill>
                <a:latin typeface="Texta Black" panose="02000000000000000000"/>
              </a:rPr>
              <a:t>Una – </a:t>
            </a:r>
            <a:r>
              <a:rPr lang="nb-NO" b="1" dirty="0" err="1">
                <a:solidFill>
                  <a:schemeClr val="bg1"/>
                </a:solidFill>
                <a:latin typeface="Texta Black" panose="02000000000000000000"/>
              </a:rPr>
              <a:t>the</a:t>
            </a:r>
            <a:r>
              <a:rPr lang="nb-NO" b="1" dirty="0">
                <a:solidFill>
                  <a:schemeClr val="bg1"/>
                </a:solidFill>
                <a:latin typeface="Texta Black" panose="02000000000000000000"/>
              </a:rPr>
              <a:t> student bar </a:t>
            </a:r>
          </a:p>
          <a:p>
            <a:pPr>
              <a:buFont typeface="Wingdings" panose="05000000000000000000" pitchFamily="2" charset="2"/>
              <a:buChar char="ü"/>
            </a:pPr>
            <a:r>
              <a:rPr lang="nb-NO" b="1" dirty="0">
                <a:solidFill>
                  <a:schemeClr val="bg1"/>
                </a:solidFill>
                <a:latin typeface="Texta Black" panose="02000000000000000000"/>
              </a:rPr>
              <a:t>Even Heien – COVID19</a:t>
            </a:r>
          </a:p>
          <a:p>
            <a:pPr>
              <a:buFont typeface="Wingdings" panose="05000000000000000000" pitchFamily="2" charset="2"/>
              <a:buChar char="ü"/>
            </a:pPr>
            <a:r>
              <a:rPr lang="nb-NO" b="1" dirty="0">
                <a:solidFill>
                  <a:schemeClr val="bg1"/>
                </a:solidFill>
                <a:latin typeface="Texta Black" panose="02000000000000000000"/>
              </a:rPr>
              <a:t>Even </a:t>
            </a:r>
            <a:r>
              <a:rPr lang="nb-NO" b="1" dirty="0" err="1">
                <a:solidFill>
                  <a:schemeClr val="bg1"/>
                </a:solidFill>
                <a:latin typeface="Texta Black" panose="02000000000000000000"/>
              </a:rPr>
              <a:t>Hallås</a:t>
            </a:r>
            <a:r>
              <a:rPr lang="nb-NO" b="1" dirty="0">
                <a:solidFill>
                  <a:schemeClr val="bg1"/>
                </a:solidFill>
                <a:latin typeface="Texta Black" panose="02000000000000000000"/>
              </a:rPr>
              <a:t> – VT </a:t>
            </a:r>
          </a:p>
          <a:p>
            <a:pPr>
              <a:buFont typeface="Wingdings" panose="05000000000000000000" pitchFamily="2" charset="2"/>
              <a:buChar char="ü"/>
            </a:pPr>
            <a:r>
              <a:rPr lang="nb-NO" b="1" dirty="0">
                <a:solidFill>
                  <a:schemeClr val="bg1"/>
                </a:solidFill>
                <a:latin typeface="Texta Black" panose="02000000000000000000"/>
              </a:rPr>
              <a:t>Elisabeth &amp; Kristin - SiS</a:t>
            </a:r>
          </a:p>
        </p:txBody>
      </p:sp>
      <p:pic>
        <p:nvPicPr>
          <p:cNvPr id="6" name="Picture 5">
            <a:extLst>
              <a:ext uri="{FF2B5EF4-FFF2-40B4-BE49-F238E27FC236}">
                <a16:creationId xmlns:a16="http://schemas.microsoft.com/office/drawing/2014/main" id="{051C584E-0022-6842-84DD-06B47DF5C3B8}"/>
              </a:ext>
            </a:extLst>
          </p:cNvPr>
          <p:cNvPicPr>
            <a:picLocks noChangeAspect="1"/>
          </p:cNvPicPr>
          <p:nvPr/>
        </p:nvPicPr>
        <p:blipFill>
          <a:blip r:embed="rId3"/>
          <a:stretch>
            <a:fillRect/>
          </a:stretch>
        </p:blipFill>
        <p:spPr>
          <a:xfrm>
            <a:off x="10772931" y="5100919"/>
            <a:ext cx="872147" cy="1154243"/>
          </a:xfrm>
          <a:prstGeom prst="rect">
            <a:avLst/>
          </a:prstGeom>
        </p:spPr>
      </p:pic>
      <p:sp>
        <p:nvSpPr>
          <p:cNvPr id="3" name="TekstSylinder 2"/>
          <p:cNvSpPr txBox="1"/>
          <p:nvPr/>
        </p:nvSpPr>
        <p:spPr>
          <a:xfrm>
            <a:off x="882429" y="1605516"/>
            <a:ext cx="6092456" cy="1077218"/>
          </a:xfrm>
          <a:prstGeom prst="rect">
            <a:avLst/>
          </a:prstGeom>
          <a:noFill/>
        </p:spPr>
        <p:txBody>
          <a:bodyPr wrap="square" rtlCol="0">
            <a:spAutoFit/>
          </a:bodyPr>
          <a:lstStyle/>
          <a:p>
            <a:pPr marL="742950" lvl="1" indent="-285750">
              <a:buFont typeface="Arial" panose="020B0604020202020204" pitchFamily="34" charset="0"/>
              <a:buChar char="•"/>
            </a:pPr>
            <a:endParaRPr lang="nb-NO" sz="3200" dirty="0">
              <a:solidFill>
                <a:schemeClr val="bg1"/>
              </a:solidFill>
              <a:latin typeface="Texta"/>
              <a:cs typeface="Arial" panose="020B0604020202020204" pitchFamily="34" charset="0"/>
            </a:endParaRPr>
          </a:p>
          <a:p>
            <a:pPr marL="742950" lvl="1" indent="-285750">
              <a:buFont typeface="Arial" panose="020B0604020202020204" pitchFamily="34" charset="0"/>
              <a:buChar char="•"/>
            </a:pPr>
            <a:endParaRPr lang="nb-NO" sz="3200" dirty="0">
              <a:solidFill>
                <a:schemeClr val="bg1"/>
              </a:solidFill>
              <a:latin typeface="Texta"/>
              <a:cs typeface="Arial" panose="020B0604020202020204" pitchFamily="34" charset="0"/>
            </a:endParaRPr>
          </a:p>
        </p:txBody>
      </p:sp>
    </p:spTree>
    <p:extLst>
      <p:ext uri="{BB962C8B-B14F-4D97-AF65-F5344CB8AC3E}">
        <p14:creationId xmlns:p14="http://schemas.microsoft.com/office/powerpoint/2010/main" val="28259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4AFD3-50DC-EB45-A0C9-DD8E73AE532D}"/>
              </a:ext>
            </a:extLst>
          </p:cNvPr>
          <p:cNvPicPr>
            <a:picLocks noChangeAspect="1"/>
          </p:cNvPicPr>
          <p:nvPr/>
        </p:nvPicPr>
        <p:blipFill>
          <a:blip r:embed="rId3"/>
          <a:stretch>
            <a:fillRect/>
          </a:stretch>
        </p:blipFill>
        <p:spPr>
          <a:xfrm>
            <a:off x="10772931" y="5100919"/>
            <a:ext cx="872147" cy="1154243"/>
          </a:xfrm>
          <a:prstGeom prst="rect">
            <a:avLst/>
          </a:prstGeom>
        </p:spPr>
      </p:pic>
      <p:sp>
        <p:nvSpPr>
          <p:cNvPr id="5" name="TextBox 4">
            <a:extLst>
              <a:ext uri="{FF2B5EF4-FFF2-40B4-BE49-F238E27FC236}">
                <a16:creationId xmlns:a16="http://schemas.microsoft.com/office/drawing/2014/main" id="{7D707B1B-1F86-FC47-9F77-0236AC82FB7C}"/>
              </a:ext>
            </a:extLst>
          </p:cNvPr>
          <p:cNvSpPr txBox="1"/>
          <p:nvPr/>
        </p:nvSpPr>
        <p:spPr>
          <a:xfrm>
            <a:off x="2856781" y="5292545"/>
            <a:ext cx="280727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Avenir Next" panose="020B0503020202020204"/>
                <a:ea typeface="+mn-ea"/>
                <a:cs typeface="+mn-cs"/>
              </a:rPr>
              <a:t>Nestleder for Læringsmiljø</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Sara Bianca </a:t>
            </a:r>
            <a:r>
              <a:rPr kumimoji="0" lang="nb-NO" sz="1800" b="0" i="0" u="none" strike="noStrike" kern="1200" cap="none" spc="0" normalizeH="0" baseline="0" noProof="0" dirty="0" err="1">
                <a:ln>
                  <a:noFill/>
                </a:ln>
                <a:solidFill>
                  <a:prstClr val="white"/>
                </a:solidFill>
                <a:effectLst/>
                <a:uLnTx/>
                <a:uFillTx/>
                <a:latin typeface="Avenir Next" panose="020B0503020202020204"/>
                <a:ea typeface="+mn-ea"/>
                <a:cs typeface="+mn-cs"/>
              </a:rPr>
              <a:t>Beitz</a:t>
            </a: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hlinkClick r:id="rId4">
                  <a:extLst>
                    <a:ext uri="{A12FA001-AC4F-418D-AE19-62706E023703}">
                      <ahyp:hlinkClr xmlns:ahyp="http://schemas.microsoft.com/office/drawing/2018/hyperlinkcolor" val="tx"/>
                    </a:ext>
                  </a:extLst>
                </a:hlinkClick>
              </a:rPr>
              <a:t>laringsmiljo@stor.uis.no</a:t>
            </a:r>
            <a:endPar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endParaRPr>
          </a:p>
        </p:txBody>
      </p:sp>
      <p:sp>
        <p:nvSpPr>
          <p:cNvPr id="6" name="TextBox 5">
            <a:extLst>
              <a:ext uri="{FF2B5EF4-FFF2-40B4-BE49-F238E27FC236}">
                <a16:creationId xmlns:a16="http://schemas.microsoft.com/office/drawing/2014/main" id="{FEB0807F-8955-D748-847A-E56672DA70A3}"/>
              </a:ext>
            </a:extLst>
          </p:cNvPr>
          <p:cNvSpPr txBox="1"/>
          <p:nvPr/>
        </p:nvSpPr>
        <p:spPr>
          <a:xfrm>
            <a:off x="8023462" y="5292546"/>
            <a:ext cx="268085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Avenir Next" panose="020B0503020202020204"/>
                <a:ea typeface="+mn-ea"/>
                <a:cs typeface="+mn-cs"/>
              </a:rPr>
              <a:t>Organisasjonskonsulent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Mikael Johnsen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hlinkClick r:id="rId5">
                  <a:extLst>
                    <a:ext uri="{A12FA001-AC4F-418D-AE19-62706E023703}">
                      <ahyp:hlinkClr xmlns:ahyp="http://schemas.microsoft.com/office/drawing/2018/hyperlinkcolor" val="tx"/>
                    </a:ext>
                  </a:extLst>
                </a:hlinkClick>
              </a:rPr>
              <a:t>mikael.johnsen@uis.no</a:t>
            </a: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8825B35-DE38-E343-AAA0-F8D5559A31CC}"/>
              </a:ext>
            </a:extLst>
          </p:cNvPr>
          <p:cNvSpPr>
            <a:spLocks noGrp="1"/>
          </p:cNvSpPr>
          <p:nvPr>
            <p:ph type="title"/>
          </p:nvPr>
        </p:nvSpPr>
        <p:spPr>
          <a:xfrm>
            <a:off x="838200" y="365125"/>
            <a:ext cx="10515600" cy="1325563"/>
          </a:xfrm>
        </p:spPr>
        <p:txBody>
          <a:bodyPr>
            <a:normAutofit/>
          </a:bodyPr>
          <a:lstStyle/>
          <a:p>
            <a:pPr algn="ctr"/>
            <a:r>
              <a:rPr lang="nb-NO" sz="6000" b="1" dirty="0">
                <a:solidFill>
                  <a:schemeClr val="accent2">
                    <a:lumMod val="75000"/>
                  </a:schemeClr>
                </a:solidFill>
                <a:latin typeface="Avenir Next"/>
              </a:rPr>
              <a:t>StOr-STYRET </a:t>
            </a:r>
          </a:p>
        </p:txBody>
      </p:sp>
      <p:sp>
        <p:nvSpPr>
          <p:cNvPr id="12" name="TextBox 5">
            <a:extLst>
              <a:ext uri="{FF2B5EF4-FFF2-40B4-BE49-F238E27FC236}">
                <a16:creationId xmlns:a16="http://schemas.microsoft.com/office/drawing/2014/main" id="{FEB0807F-8955-D748-847A-E56672DA70A3}"/>
              </a:ext>
            </a:extLst>
          </p:cNvPr>
          <p:cNvSpPr txBox="1"/>
          <p:nvPr/>
        </p:nvSpPr>
        <p:spPr>
          <a:xfrm>
            <a:off x="5537636" y="5313940"/>
            <a:ext cx="268085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Avenir Next" panose="020B0503020202020204"/>
                <a:ea typeface="+mn-ea"/>
                <a:cs typeface="+mn-cs"/>
              </a:rPr>
              <a:t>Nestleder for Utdanning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Martin Solheim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hlinkClick r:id="rId6">
                  <a:extLst>
                    <a:ext uri="{A12FA001-AC4F-418D-AE19-62706E023703}">
                      <ahyp:hlinkClr xmlns:ahyp="http://schemas.microsoft.com/office/drawing/2018/hyperlinkcolor" val="tx"/>
                    </a:ext>
                  </a:extLst>
                </a:hlinkClick>
              </a:rPr>
              <a:t>utdanning@stor.uis.no</a:t>
            </a: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4">
            <a:extLst>
              <a:ext uri="{FF2B5EF4-FFF2-40B4-BE49-F238E27FC236}">
                <a16:creationId xmlns:a16="http://schemas.microsoft.com/office/drawing/2014/main" id="{76329586-2ECB-4905-B3D6-D79AEBA25ADD}"/>
              </a:ext>
            </a:extLst>
          </p:cNvPr>
          <p:cNvSpPr txBox="1"/>
          <p:nvPr/>
        </p:nvSpPr>
        <p:spPr>
          <a:xfrm>
            <a:off x="-31917" y="5292546"/>
            <a:ext cx="280727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Avenir Next" panose="020B0503020202020204"/>
                <a:ea typeface="+mn-ea"/>
                <a:cs typeface="+mn-cs"/>
              </a:rPr>
              <a:t>Leder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Texta Medium" panose="02000000000000000000" pitchFamily="2"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rPr>
              <a:t>Eira Aas Eide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hlinkClick r:id="rId4">
                  <a:extLst>
                    <a:ext uri="{A12FA001-AC4F-418D-AE19-62706E023703}">
                      <ahyp:hlinkClr xmlns:ahyp="http://schemas.microsoft.com/office/drawing/2018/hyperlinkcolor" val="tx"/>
                    </a:ext>
                  </a:extLst>
                </a:hlinkClick>
              </a:rPr>
              <a:t>leder@stor.uis.no</a:t>
            </a:r>
            <a:endParaRPr kumimoji="0" lang="nb-NO" sz="1800" b="0" i="0" u="none" strike="noStrike" kern="1200" cap="none" spc="0" normalizeH="0" baseline="0" noProof="0" dirty="0">
              <a:ln>
                <a:noFill/>
              </a:ln>
              <a:solidFill>
                <a:prstClr val="white"/>
              </a:solidFill>
              <a:effectLst/>
              <a:uLnTx/>
              <a:uFillTx/>
              <a:latin typeface="Avenir Next" panose="020B0503020202020204"/>
              <a:ea typeface="+mn-ea"/>
              <a:cs typeface="+mn-cs"/>
            </a:endParaRPr>
          </a:p>
        </p:txBody>
      </p:sp>
      <p:pic>
        <p:nvPicPr>
          <p:cNvPr id="16" name="Bilde 15" descr="Et bilde som inneholder utendørs, person, gress, klær&#10;&#10;Automatisk generert beskrivelse">
            <a:extLst>
              <a:ext uri="{FF2B5EF4-FFF2-40B4-BE49-F238E27FC236}">
                <a16:creationId xmlns:a16="http://schemas.microsoft.com/office/drawing/2014/main" id="{B86761A1-6C5D-40F4-B984-51D33494016B}"/>
              </a:ext>
            </a:extLst>
          </p:cNvPr>
          <p:cNvPicPr>
            <a:picLocks noChangeAspect="1"/>
          </p:cNvPicPr>
          <p:nvPr/>
        </p:nvPicPr>
        <p:blipFill>
          <a:blip r:embed="rId7"/>
          <a:stretch>
            <a:fillRect/>
          </a:stretch>
        </p:blipFill>
        <p:spPr>
          <a:xfrm>
            <a:off x="373913" y="1846218"/>
            <a:ext cx="1995609" cy="2992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Bilde 21" descr="Et bilde som inneholder person, mann, utendørs, stående&#10;&#10;Automatisk generert beskrivelse">
            <a:extLst>
              <a:ext uri="{FF2B5EF4-FFF2-40B4-BE49-F238E27FC236}">
                <a16:creationId xmlns:a16="http://schemas.microsoft.com/office/drawing/2014/main" id="{87153526-4CEA-46AB-B9D8-C985429AFE11}"/>
              </a:ext>
            </a:extLst>
          </p:cNvPr>
          <p:cNvPicPr>
            <a:picLocks noChangeAspect="1"/>
          </p:cNvPicPr>
          <p:nvPr/>
        </p:nvPicPr>
        <p:blipFill>
          <a:blip r:embed="rId8"/>
          <a:stretch>
            <a:fillRect/>
          </a:stretch>
        </p:blipFill>
        <p:spPr>
          <a:xfrm>
            <a:off x="8770125" y="1846218"/>
            <a:ext cx="2002806" cy="300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de 2">
            <a:extLst>
              <a:ext uri="{FF2B5EF4-FFF2-40B4-BE49-F238E27FC236}">
                <a16:creationId xmlns:a16="http://schemas.microsoft.com/office/drawing/2014/main" id="{8683CC15-2B35-43F8-8717-14E5AD5D84EF}"/>
              </a:ext>
            </a:extLst>
          </p:cNvPr>
          <p:cNvPicPr>
            <a:picLocks noChangeAspect="1"/>
          </p:cNvPicPr>
          <p:nvPr/>
        </p:nvPicPr>
        <p:blipFill>
          <a:blip r:embed="rId9"/>
          <a:stretch>
            <a:fillRect/>
          </a:stretch>
        </p:blipFill>
        <p:spPr>
          <a:xfrm>
            <a:off x="3015384" y="1834810"/>
            <a:ext cx="2002806" cy="3004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de 8">
            <a:extLst>
              <a:ext uri="{FF2B5EF4-FFF2-40B4-BE49-F238E27FC236}">
                <a16:creationId xmlns:a16="http://schemas.microsoft.com/office/drawing/2014/main" id="{FE2F2122-A0C5-42D3-B5FC-38B60C2D1959}"/>
              </a:ext>
            </a:extLst>
          </p:cNvPr>
          <p:cNvPicPr>
            <a:picLocks noChangeAspect="1"/>
          </p:cNvPicPr>
          <p:nvPr/>
        </p:nvPicPr>
        <p:blipFill>
          <a:blip r:embed="rId10"/>
          <a:stretch>
            <a:fillRect/>
          </a:stretch>
        </p:blipFill>
        <p:spPr>
          <a:xfrm>
            <a:off x="5763069" y="1834809"/>
            <a:ext cx="2359410" cy="3123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281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2522171"/>
            <a:ext cx="10515600" cy="1325563"/>
          </a:xfrm>
        </p:spPr>
        <p:txBody>
          <a:bodyPr>
            <a:noAutofit/>
          </a:bodyPr>
          <a:lstStyle/>
          <a:p>
            <a:pPr algn="ctr"/>
            <a:r>
              <a:rPr lang="nb-NO" sz="6000" dirty="0">
                <a:solidFill>
                  <a:schemeClr val="bg1"/>
                </a:solidFill>
                <a:latin typeface="Texta"/>
              </a:rPr>
              <a:t>TELL US WHO YOU ARE AND WHAT ORGANIZATION YOU’RE FROM</a:t>
            </a:r>
          </a:p>
        </p:txBody>
      </p:sp>
      <p:pic>
        <p:nvPicPr>
          <p:cNvPr id="3" name="Picture 2">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22827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chemeClr val="bg1"/>
                </a:solidFill>
                <a:latin typeface="Texta"/>
              </a:rPr>
              <a:t>Cooperation Agreement</a:t>
            </a:r>
          </a:p>
        </p:txBody>
      </p:sp>
      <p:sp>
        <p:nvSpPr>
          <p:cNvPr id="3" name="Plassholder for innhold 2"/>
          <p:cNvSpPr>
            <a:spLocks noGrp="1"/>
          </p:cNvSpPr>
          <p:nvPr>
            <p:ph idx="1"/>
          </p:nvPr>
        </p:nvSpPr>
        <p:spPr>
          <a:xfrm>
            <a:off x="838199" y="1612265"/>
            <a:ext cx="4734169" cy="4351338"/>
          </a:xfrm>
        </p:spPr>
        <p:txBody>
          <a:bodyPr>
            <a:normAutofit/>
          </a:bodyPr>
          <a:lstStyle/>
          <a:p>
            <a:pPr lvl="0"/>
            <a:r>
              <a:rPr lang="en-US" sz="1800" dirty="0">
                <a:solidFill>
                  <a:schemeClr val="bg1"/>
                </a:solidFill>
                <a:latin typeface="Texta"/>
              </a:rPr>
              <a:t>StOr can allocate spaces for you to work in </a:t>
            </a:r>
            <a:br>
              <a:rPr lang="en-US" sz="1800" dirty="0">
                <a:solidFill>
                  <a:schemeClr val="bg1"/>
                </a:solidFill>
                <a:latin typeface="Texta"/>
              </a:rPr>
            </a:br>
            <a:r>
              <a:rPr lang="en-US" sz="1800" dirty="0">
                <a:solidFill>
                  <a:schemeClr val="bg1"/>
                </a:solidFill>
                <a:latin typeface="Texta"/>
              </a:rPr>
              <a:t>-desks at SH or classrooms</a:t>
            </a:r>
            <a:endParaRPr lang="nb-NO" sz="1800" dirty="0">
              <a:solidFill>
                <a:schemeClr val="bg1"/>
              </a:solidFill>
              <a:latin typeface="Texta"/>
            </a:endParaRPr>
          </a:p>
          <a:p>
            <a:pPr lvl="0"/>
            <a:r>
              <a:rPr lang="en-US" sz="1800" dirty="0">
                <a:solidFill>
                  <a:schemeClr val="bg1"/>
                </a:solidFill>
                <a:latin typeface="Texta"/>
              </a:rPr>
              <a:t>StOr can profile you on our webpages + other channels such as social media+ </a:t>
            </a:r>
            <a:r>
              <a:rPr lang="en-US" sz="1800" dirty="0" err="1">
                <a:solidFill>
                  <a:schemeClr val="bg1"/>
                </a:solidFill>
                <a:latin typeface="Texta"/>
              </a:rPr>
              <a:t>infoscreens</a:t>
            </a:r>
            <a:r>
              <a:rPr lang="en-US" sz="1800" dirty="0">
                <a:solidFill>
                  <a:schemeClr val="bg1"/>
                </a:solidFill>
                <a:latin typeface="Texta"/>
              </a:rPr>
              <a:t> </a:t>
            </a:r>
          </a:p>
          <a:p>
            <a:pPr lvl="0"/>
            <a:r>
              <a:rPr lang="en-US" sz="1800" dirty="0">
                <a:solidFill>
                  <a:schemeClr val="bg1"/>
                </a:solidFill>
                <a:latin typeface="Texta"/>
              </a:rPr>
              <a:t>Can borrow equipment/rooms and get help to arrange activities on campus</a:t>
            </a:r>
            <a:endParaRPr lang="nb-NO" sz="1800" dirty="0">
              <a:solidFill>
                <a:schemeClr val="bg1"/>
              </a:solidFill>
              <a:latin typeface="Texta"/>
            </a:endParaRPr>
          </a:p>
          <a:p>
            <a:pPr lvl="0"/>
            <a:r>
              <a:rPr lang="en-US" sz="1800" dirty="0">
                <a:solidFill>
                  <a:schemeClr val="bg1"/>
                </a:solidFill>
                <a:latin typeface="Texta"/>
              </a:rPr>
              <a:t>Stands on campus – you have to fill out a form for this through Mikael </a:t>
            </a:r>
          </a:p>
          <a:p>
            <a:pPr lvl="0"/>
            <a:endParaRPr lang="en-US" sz="1800" dirty="0">
              <a:solidFill>
                <a:schemeClr val="bg1"/>
              </a:solidFill>
              <a:latin typeface="Texta"/>
            </a:endParaRPr>
          </a:p>
          <a:p>
            <a:pPr lvl="0"/>
            <a:endParaRPr lang="en-US" sz="1800" dirty="0">
              <a:solidFill>
                <a:schemeClr val="bg1"/>
              </a:solidFill>
              <a:latin typeface="Texta"/>
            </a:endParaRPr>
          </a:p>
          <a:p>
            <a:pPr lvl="0"/>
            <a:endParaRPr lang="en-US" sz="1800" dirty="0">
              <a:solidFill>
                <a:schemeClr val="bg1"/>
              </a:solidFill>
              <a:latin typeface="Texta"/>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2675040328"/>
              </p:ext>
            </p:extLst>
          </p:nvPr>
        </p:nvGraphicFramePr>
        <p:xfrm>
          <a:off x="7244080" y="758825"/>
          <a:ext cx="3829050" cy="5418138"/>
        </p:xfrm>
        <a:graphic>
          <a:graphicData uri="http://schemas.openxmlformats.org/presentationml/2006/ole">
            <mc:AlternateContent xmlns:mc="http://schemas.openxmlformats.org/markup-compatibility/2006">
              <mc:Choice xmlns:v="urn:schemas-microsoft-com:vml" Requires="v">
                <p:oleObj name="Acrobat Document" r:id="rId2" imgW="5667270" imgH="8019834" progId="Acrobat.Document.DC">
                  <p:embed/>
                </p:oleObj>
              </mc:Choice>
              <mc:Fallback>
                <p:oleObj name="Acrobat Document" r:id="rId2" imgW="5667270" imgH="8019834" progId="Acrobat.Document.DC">
                  <p:embed/>
                  <p:pic>
                    <p:nvPicPr>
                      <p:cNvPr id="4" name="Objekt 3"/>
                      <p:cNvPicPr/>
                      <p:nvPr/>
                    </p:nvPicPr>
                    <p:blipFill>
                      <a:blip r:embed="rId3"/>
                      <a:stretch>
                        <a:fillRect/>
                      </a:stretch>
                    </p:blipFill>
                    <p:spPr>
                      <a:xfrm>
                        <a:off x="7244080" y="758825"/>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267585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p:txBody>
          <a:bodyPr>
            <a:normAutofit/>
          </a:bodyPr>
          <a:lstStyle/>
          <a:p>
            <a:r>
              <a:rPr lang="nb-NO" sz="4000" dirty="0">
                <a:solidFill>
                  <a:schemeClr val="bg1"/>
                </a:solidFill>
                <a:latin typeface="Texta Heavy" panose="02000000000000000000" pitchFamily="2" charset="77"/>
              </a:rPr>
              <a:t>Important </a:t>
            </a:r>
            <a:r>
              <a:rPr lang="nb-NO" sz="4000" dirty="0" err="1">
                <a:solidFill>
                  <a:schemeClr val="bg1"/>
                </a:solidFill>
                <a:latin typeface="Texta Heavy" panose="02000000000000000000" pitchFamily="2" charset="77"/>
              </a:rPr>
              <a:t>dates</a:t>
            </a:r>
            <a:r>
              <a:rPr lang="nb-NO" sz="4000" dirty="0">
                <a:solidFill>
                  <a:schemeClr val="bg1"/>
                </a:solidFill>
                <a:latin typeface="Texta Heavy" panose="02000000000000000000" pitchFamily="2" charset="77"/>
              </a:rPr>
              <a:t> </a:t>
            </a:r>
            <a:r>
              <a:rPr lang="nb-NO" sz="4000" dirty="0" err="1">
                <a:solidFill>
                  <a:schemeClr val="bg1"/>
                </a:solidFill>
                <a:latin typeface="Texta Heavy" panose="02000000000000000000" pitchFamily="2" charset="77"/>
              </a:rPr>
              <a:t>this</a:t>
            </a:r>
            <a:r>
              <a:rPr lang="nb-NO" sz="4000" dirty="0">
                <a:solidFill>
                  <a:schemeClr val="bg1"/>
                </a:solidFill>
                <a:latin typeface="Texta Heavy" panose="02000000000000000000" pitchFamily="2" charset="77"/>
              </a:rPr>
              <a:t> semester</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a:xfrm>
            <a:off x="838200" y="1466117"/>
            <a:ext cx="10515600" cy="4351338"/>
          </a:xfrm>
        </p:spPr>
        <p:txBody>
          <a:bodyPr>
            <a:normAutofit/>
          </a:bodyPr>
          <a:lstStyle/>
          <a:p>
            <a:r>
              <a:rPr lang="nb-NO" dirty="0">
                <a:solidFill>
                  <a:schemeClr val="bg1"/>
                </a:solidFill>
                <a:latin typeface="Texta"/>
              </a:rPr>
              <a:t>31. August- 3. September – Sis festival </a:t>
            </a:r>
          </a:p>
          <a:p>
            <a:r>
              <a:rPr lang="nb-NO" dirty="0">
                <a:solidFill>
                  <a:schemeClr val="bg1"/>
                </a:solidFill>
                <a:latin typeface="Texta"/>
              </a:rPr>
              <a:t>23.- 25. September – 10 </a:t>
            </a:r>
            <a:r>
              <a:rPr lang="nb-NO" dirty="0" err="1">
                <a:solidFill>
                  <a:schemeClr val="bg1"/>
                </a:solidFill>
                <a:latin typeface="Texta"/>
              </a:rPr>
              <a:t>year</a:t>
            </a:r>
            <a:r>
              <a:rPr lang="nb-NO" dirty="0">
                <a:solidFill>
                  <a:schemeClr val="bg1"/>
                </a:solidFill>
                <a:latin typeface="Texta"/>
              </a:rPr>
              <a:t> </a:t>
            </a:r>
            <a:r>
              <a:rPr lang="nb-NO" dirty="0" err="1">
                <a:solidFill>
                  <a:schemeClr val="bg1"/>
                </a:solidFill>
                <a:latin typeface="Texta"/>
              </a:rPr>
              <a:t>jubilee</a:t>
            </a:r>
            <a:r>
              <a:rPr lang="nb-NO" dirty="0">
                <a:solidFill>
                  <a:schemeClr val="bg1"/>
                </a:solidFill>
                <a:latin typeface="Texta"/>
              </a:rPr>
              <a:t> studentenes hus </a:t>
            </a:r>
          </a:p>
          <a:p>
            <a:r>
              <a:rPr lang="nb-NO" dirty="0">
                <a:solidFill>
                  <a:schemeClr val="bg1"/>
                </a:solidFill>
                <a:latin typeface="Texta"/>
              </a:rPr>
              <a:t>18.-31. Oktober – The student </a:t>
            </a:r>
            <a:r>
              <a:rPr lang="nb-NO" dirty="0" err="1">
                <a:solidFill>
                  <a:schemeClr val="bg1"/>
                </a:solidFill>
                <a:latin typeface="Texta"/>
              </a:rPr>
              <a:t>election</a:t>
            </a:r>
            <a:r>
              <a:rPr lang="nb-NO" dirty="0">
                <a:solidFill>
                  <a:schemeClr val="bg1"/>
                </a:solidFill>
                <a:latin typeface="Texta"/>
              </a:rPr>
              <a:t> </a:t>
            </a:r>
          </a:p>
          <a:p>
            <a:r>
              <a:rPr lang="nb-NO" dirty="0">
                <a:solidFill>
                  <a:schemeClr val="bg1"/>
                </a:solidFill>
                <a:latin typeface="Texta"/>
              </a:rPr>
              <a:t>4.-10. Oktober – Verdensdagen psykisk helse </a:t>
            </a:r>
          </a:p>
          <a:p>
            <a:r>
              <a:rPr lang="nb-NO" dirty="0">
                <a:solidFill>
                  <a:schemeClr val="bg1"/>
                </a:solidFill>
                <a:latin typeface="Texta"/>
              </a:rPr>
              <a:t>Late fall– Trip </a:t>
            </a:r>
            <a:r>
              <a:rPr lang="nb-NO" dirty="0" err="1">
                <a:solidFill>
                  <a:schemeClr val="bg1"/>
                </a:solidFill>
                <a:latin typeface="Texta"/>
              </a:rPr>
              <a:t>with</a:t>
            </a:r>
            <a:r>
              <a:rPr lang="nb-NO" dirty="0">
                <a:solidFill>
                  <a:schemeClr val="bg1"/>
                </a:solidFill>
                <a:latin typeface="Texta"/>
              </a:rPr>
              <a:t> engasjert? </a:t>
            </a:r>
          </a:p>
          <a:p>
            <a:r>
              <a:rPr lang="nb-NO" dirty="0">
                <a:solidFill>
                  <a:schemeClr val="bg1"/>
                </a:solidFill>
                <a:latin typeface="Texta"/>
              </a:rPr>
              <a:t>November/ desember – Christmas </a:t>
            </a:r>
            <a:r>
              <a:rPr lang="nb-NO" dirty="0" err="1">
                <a:solidFill>
                  <a:schemeClr val="bg1"/>
                </a:solidFill>
                <a:latin typeface="Texta"/>
              </a:rPr>
              <a:t>lunch</a:t>
            </a:r>
            <a:r>
              <a:rPr lang="nb-NO" dirty="0">
                <a:solidFill>
                  <a:schemeClr val="bg1"/>
                </a:solidFill>
                <a:latin typeface="Texta"/>
              </a:rPr>
              <a:t> </a:t>
            </a:r>
          </a:p>
          <a:p>
            <a:endParaRPr lang="nb-NO"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4039369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D6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5518-6030-7F4B-85FA-4BA6134779BB}"/>
              </a:ext>
            </a:extLst>
          </p:cNvPr>
          <p:cNvSpPr>
            <a:spLocks noGrp="1"/>
          </p:cNvSpPr>
          <p:nvPr>
            <p:ph type="title"/>
          </p:nvPr>
        </p:nvSpPr>
        <p:spPr/>
        <p:txBody>
          <a:bodyPr/>
          <a:lstStyle/>
          <a:p>
            <a:r>
              <a:rPr lang="nb-NO" b="1" dirty="0">
                <a:solidFill>
                  <a:srgbClr val="2E3889"/>
                </a:solidFill>
                <a:latin typeface="Texta Black" panose="02000000000000000000" pitchFamily="2" charset="77"/>
              </a:rPr>
              <a:t>ELECTIONS 2021-2022</a:t>
            </a:r>
          </a:p>
        </p:txBody>
      </p:sp>
      <p:sp>
        <p:nvSpPr>
          <p:cNvPr id="3" name="Content Placeholder 2">
            <a:extLst>
              <a:ext uri="{FF2B5EF4-FFF2-40B4-BE49-F238E27FC236}">
                <a16:creationId xmlns:a16="http://schemas.microsoft.com/office/drawing/2014/main" id="{FB96013C-75C3-A847-AD4D-05CBA645FD47}"/>
              </a:ext>
            </a:extLst>
          </p:cNvPr>
          <p:cNvSpPr>
            <a:spLocks noGrp="1"/>
          </p:cNvSpPr>
          <p:nvPr>
            <p:ph idx="1"/>
          </p:nvPr>
        </p:nvSpPr>
        <p:spPr>
          <a:xfrm>
            <a:off x="838200" y="1472698"/>
            <a:ext cx="10515600" cy="4351338"/>
          </a:xfrm>
        </p:spPr>
        <p:txBody>
          <a:bodyPr/>
          <a:lstStyle/>
          <a:p>
            <a:pPr marL="0" indent="0">
              <a:buNone/>
            </a:pPr>
            <a:r>
              <a:rPr lang="nb-NO" b="1" dirty="0" err="1">
                <a:solidFill>
                  <a:srgbClr val="7FAEF2"/>
                </a:solidFill>
                <a:latin typeface="Texta" panose="02000000000000000000" pitchFamily="2" charset="77"/>
              </a:rPr>
              <a:t>Yes</a:t>
            </a:r>
            <a:r>
              <a:rPr lang="nb-NO" b="1" dirty="0">
                <a:solidFill>
                  <a:srgbClr val="7FAEF2"/>
                </a:solidFill>
                <a:latin typeface="Texta" panose="02000000000000000000" pitchFamily="2" charset="77"/>
              </a:rPr>
              <a:t>. Your </a:t>
            </a:r>
            <a:r>
              <a:rPr lang="nb-NO" b="1" dirty="0" err="1">
                <a:solidFill>
                  <a:srgbClr val="7FAEF2"/>
                </a:solidFill>
                <a:latin typeface="Texta" panose="02000000000000000000" pitchFamily="2" charset="77"/>
              </a:rPr>
              <a:t>vote</a:t>
            </a:r>
            <a:r>
              <a:rPr lang="nb-NO" b="1" dirty="0">
                <a:solidFill>
                  <a:srgbClr val="7FAEF2"/>
                </a:solidFill>
                <a:latin typeface="Texta" panose="02000000000000000000" pitchFamily="2" charset="77"/>
              </a:rPr>
              <a:t> </a:t>
            </a:r>
            <a:r>
              <a:rPr lang="nb-NO" b="1" dirty="0" err="1">
                <a:solidFill>
                  <a:srgbClr val="7FAEF2"/>
                </a:solidFill>
                <a:latin typeface="Texta" panose="02000000000000000000" pitchFamily="2" charset="77"/>
              </a:rPr>
              <a:t>does</a:t>
            </a:r>
            <a:r>
              <a:rPr lang="nb-NO" b="1" dirty="0">
                <a:solidFill>
                  <a:srgbClr val="7FAEF2"/>
                </a:solidFill>
                <a:latin typeface="Texta" panose="02000000000000000000" pitchFamily="2" charset="77"/>
              </a:rPr>
              <a:t> make a </a:t>
            </a:r>
            <a:r>
              <a:rPr lang="nb-NO" b="1" dirty="0" err="1">
                <a:solidFill>
                  <a:srgbClr val="7FAEF2"/>
                </a:solidFill>
                <a:latin typeface="Texta" panose="02000000000000000000" pitchFamily="2" charset="77"/>
              </a:rPr>
              <a:t>difference</a:t>
            </a:r>
            <a:r>
              <a:rPr lang="nb-NO" b="1" dirty="0">
                <a:solidFill>
                  <a:srgbClr val="7FAEF2"/>
                </a:solidFill>
                <a:latin typeface="Texta" panose="02000000000000000000" pitchFamily="2" charset="77"/>
              </a:rPr>
              <a:t>.</a:t>
            </a:r>
            <a:br>
              <a:rPr lang="nb-NO" b="1" dirty="0">
                <a:solidFill>
                  <a:srgbClr val="7FAEF2"/>
                </a:solidFill>
                <a:latin typeface="Texta" panose="02000000000000000000" pitchFamily="2" charset="77"/>
              </a:rPr>
            </a:br>
            <a:r>
              <a:rPr lang="nb-NO" b="1" dirty="0" err="1">
                <a:solidFill>
                  <a:srgbClr val="CF6175"/>
                </a:solidFill>
                <a:latin typeface="Texta" panose="02000000000000000000" pitchFamily="2" charset="77"/>
              </a:rPr>
              <a:t>Interested</a:t>
            </a:r>
            <a:r>
              <a:rPr lang="nb-NO" b="1" dirty="0">
                <a:solidFill>
                  <a:srgbClr val="CF6175"/>
                </a:solidFill>
                <a:latin typeface="Texta" panose="02000000000000000000" pitchFamily="2" charset="77"/>
              </a:rPr>
              <a:t> in </a:t>
            </a:r>
            <a:r>
              <a:rPr lang="nb-NO" b="1" dirty="0" err="1">
                <a:solidFill>
                  <a:srgbClr val="CF6175"/>
                </a:solidFill>
                <a:latin typeface="Texta" panose="02000000000000000000" pitchFamily="2" charset="77"/>
              </a:rPr>
              <a:t>running</a:t>
            </a:r>
            <a:r>
              <a:rPr lang="nb-NO" b="1" dirty="0">
                <a:solidFill>
                  <a:srgbClr val="CF6175"/>
                </a:solidFill>
                <a:latin typeface="Texta" panose="02000000000000000000" pitchFamily="2" charset="77"/>
              </a:rPr>
              <a:t> </a:t>
            </a:r>
            <a:r>
              <a:rPr lang="nb-NO" b="1" dirty="0" err="1">
                <a:solidFill>
                  <a:srgbClr val="CF6175"/>
                </a:solidFill>
                <a:latin typeface="Texta" panose="02000000000000000000" pitchFamily="2" charset="77"/>
              </a:rPr>
              <a:t>yourself</a:t>
            </a:r>
            <a:r>
              <a:rPr lang="nb-NO" b="1" dirty="0">
                <a:solidFill>
                  <a:srgbClr val="CF6175"/>
                </a:solidFill>
                <a:latin typeface="Texta" panose="02000000000000000000" pitchFamily="2" charset="77"/>
              </a:rPr>
              <a:t>? Slide </a:t>
            </a:r>
            <a:r>
              <a:rPr lang="nb-NO" b="1" dirty="0" err="1">
                <a:solidFill>
                  <a:srgbClr val="CF6175"/>
                </a:solidFill>
                <a:latin typeface="Texta" panose="02000000000000000000" pitchFamily="2" charset="77"/>
              </a:rPr>
              <a:t>into</a:t>
            </a:r>
            <a:r>
              <a:rPr lang="nb-NO" b="1" dirty="0">
                <a:solidFill>
                  <a:srgbClr val="CF6175"/>
                </a:solidFill>
                <a:latin typeface="Texta" panose="02000000000000000000" pitchFamily="2" charset="77"/>
              </a:rPr>
              <a:t> my </a:t>
            </a:r>
            <a:r>
              <a:rPr lang="nb-NO" b="1" dirty="0" err="1">
                <a:solidFill>
                  <a:srgbClr val="CF6175"/>
                </a:solidFill>
                <a:latin typeface="Texta" panose="02000000000000000000" pitchFamily="2" charset="77"/>
              </a:rPr>
              <a:t>DM’s</a:t>
            </a:r>
            <a:r>
              <a:rPr lang="nb-NO" b="1" dirty="0">
                <a:solidFill>
                  <a:srgbClr val="CF6175"/>
                </a:solidFill>
                <a:latin typeface="Texta" panose="02000000000000000000" pitchFamily="2" charset="77"/>
              </a:rPr>
              <a:t>!  </a:t>
            </a:r>
          </a:p>
        </p:txBody>
      </p:sp>
      <p:pic>
        <p:nvPicPr>
          <p:cNvPr id="4" name="Picture 3">
            <a:extLst>
              <a:ext uri="{FF2B5EF4-FFF2-40B4-BE49-F238E27FC236}">
                <a16:creationId xmlns:a16="http://schemas.microsoft.com/office/drawing/2014/main" id="{2486B70F-EA08-E247-9586-D756F5ED32A7}"/>
              </a:ext>
            </a:extLst>
          </p:cNvPr>
          <p:cNvPicPr>
            <a:picLocks noChangeAspect="1"/>
          </p:cNvPicPr>
          <p:nvPr/>
        </p:nvPicPr>
        <p:blipFill>
          <a:blip r:embed="rId2"/>
          <a:stretch>
            <a:fillRect/>
          </a:stretch>
        </p:blipFill>
        <p:spPr>
          <a:xfrm>
            <a:off x="6711401" y="3100263"/>
            <a:ext cx="3298873" cy="2392473"/>
          </a:xfrm>
          <a:prstGeom prst="rect">
            <a:avLst/>
          </a:prstGeom>
        </p:spPr>
      </p:pic>
      <p:sp>
        <p:nvSpPr>
          <p:cNvPr id="5" name="TextBox 4">
            <a:extLst>
              <a:ext uri="{FF2B5EF4-FFF2-40B4-BE49-F238E27FC236}">
                <a16:creationId xmlns:a16="http://schemas.microsoft.com/office/drawing/2014/main" id="{E4E3ED21-EEF1-2548-8CAA-FC9EF5995C1E}"/>
              </a:ext>
            </a:extLst>
          </p:cNvPr>
          <p:cNvSpPr txBox="1"/>
          <p:nvPr/>
        </p:nvSpPr>
        <p:spPr>
          <a:xfrm>
            <a:off x="994139" y="3429000"/>
            <a:ext cx="5561324" cy="1200329"/>
          </a:xfrm>
          <a:prstGeom prst="rect">
            <a:avLst/>
          </a:prstGeom>
          <a:noFill/>
        </p:spPr>
        <p:txBody>
          <a:bodyPr wrap="square" rtlCol="0">
            <a:spAutoFit/>
          </a:bodyPr>
          <a:lstStyle/>
          <a:p>
            <a:r>
              <a:rPr lang="nb-NO" sz="7200" b="1" dirty="0">
                <a:solidFill>
                  <a:srgbClr val="2E3889"/>
                </a:solidFill>
                <a:latin typeface="Texta Black" panose="02000000000000000000" pitchFamily="2" charset="77"/>
              </a:rPr>
              <a:t>18-31 </a:t>
            </a:r>
            <a:r>
              <a:rPr lang="nb-NO" sz="7200" b="1" dirty="0" err="1">
                <a:solidFill>
                  <a:srgbClr val="2E3889"/>
                </a:solidFill>
                <a:latin typeface="Texta Black" panose="02000000000000000000" pitchFamily="2" charset="77"/>
              </a:rPr>
              <a:t>october</a:t>
            </a:r>
            <a:endParaRPr lang="nb-NO" sz="7200" b="1" dirty="0">
              <a:solidFill>
                <a:srgbClr val="2E3889"/>
              </a:solidFill>
              <a:latin typeface="Texta Black" panose="02000000000000000000" pitchFamily="2" charset="77"/>
            </a:endParaRPr>
          </a:p>
        </p:txBody>
      </p:sp>
      <p:pic>
        <p:nvPicPr>
          <p:cNvPr id="6" name="Picture 5">
            <a:extLst>
              <a:ext uri="{FF2B5EF4-FFF2-40B4-BE49-F238E27FC236}">
                <a16:creationId xmlns:a16="http://schemas.microsoft.com/office/drawing/2014/main" id="{0E61565D-F459-D94C-96D5-99DBA286DE00}"/>
              </a:ext>
            </a:extLst>
          </p:cNvPr>
          <p:cNvPicPr>
            <a:picLocks noChangeAspect="1"/>
          </p:cNvPicPr>
          <p:nvPr/>
        </p:nvPicPr>
        <p:blipFill>
          <a:blip r:embed="rId3"/>
          <a:stretch>
            <a:fillRect/>
          </a:stretch>
        </p:blipFill>
        <p:spPr>
          <a:xfrm>
            <a:off x="10772931" y="5100919"/>
            <a:ext cx="872147" cy="1154243"/>
          </a:xfrm>
          <a:prstGeom prst="rect">
            <a:avLst/>
          </a:prstGeom>
        </p:spPr>
      </p:pic>
    </p:spTree>
    <p:extLst>
      <p:ext uri="{BB962C8B-B14F-4D97-AF65-F5344CB8AC3E}">
        <p14:creationId xmlns:p14="http://schemas.microsoft.com/office/powerpoint/2010/main" val="188385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5315-A849-3340-ADCF-47C399BA67A7}"/>
              </a:ext>
            </a:extLst>
          </p:cNvPr>
          <p:cNvSpPr>
            <a:spLocks noGrp="1"/>
          </p:cNvSpPr>
          <p:nvPr>
            <p:ph type="title"/>
          </p:nvPr>
        </p:nvSpPr>
        <p:spPr>
          <a:xfrm>
            <a:off x="3816292" y="2571429"/>
            <a:ext cx="10515600" cy="1325563"/>
          </a:xfrm>
        </p:spPr>
        <p:txBody>
          <a:bodyPr>
            <a:normAutofit/>
          </a:bodyPr>
          <a:lstStyle/>
          <a:p>
            <a:r>
              <a:rPr lang="nb-NO" sz="4000" dirty="0" err="1">
                <a:solidFill>
                  <a:schemeClr val="bg1"/>
                </a:solidFill>
                <a:latin typeface="Texta Heavy" panose="02000000000000000000" pitchFamily="2" charset="77"/>
              </a:rPr>
              <a:t>Contact</a:t>
            </a:r>
            <a:r>
              <a:rPr lang="nb-NO" sz="4000" dirty="0">
                <a:solidFill>
                  <a:schemeClr val="bg1"/>
                </a:solidFill>
                <a:latin typeface="Texta Heavy" panose="02000000000000000000" pitchFamily="2" charset="77"/>
              </a:rPr>
              <a:t> </a:t>
            </a:r>
            <a:r>
              <a:rPr lang="nb-NO" sz="4000" dirty="0" err="1">
                <a:solidFill>
                  <a:schemeClr val="bg1"/>
                </a:solidFill>
                <a:latin typeface="Texta Heavy" panose="02000000000000000000" pitchFamily="2" charset="77"/>
              </a:rPr>
              <a:t>information</a:t>
            </a:r>
            <a:r>
              <a:rPr lang="nb-NO" sz="4000" dirty="0">
                <a:solidFill>
                  <a:schemeClr val="bg1"/>
                </a:solidFill>
                <a:latin typeface="Texta Heavy" panose="02000000000000000000" pitchFamily="2" charset="77"/>
              </a:rPr>
              <a:t> </a:t>
            </a:r>
          </a:p>
        </p:txBody>
      </p:sp>
      <p:sp>
        <p:nvSpPr>
          <p:cNvPr id="3" name="Content Placeholder 2">
            <a:extLst>
              <a:ext uri="{FF2B5EF4-FFF2-40B4-BE49-F238E27FC236}">
                <a16:creationId xmlns:a16="http://schemas.microsoft.com/office/drawing/2014/main" id="{1775E636-88E6-5B45-9B9B-7EA586EDED1B}"/>
              </a:ext>
            </a:extLst>
          </p:cNvPr>
          <p:cNvSpPr>
            <a:spLocks noGrp="1"/>
          </p:cNvSpPr>
          <p:nvPr>
            <p:ph idx="1"/>
          </p:nvPr>
        </p:nvSpPr>
        <p:spPr/>
        <p:txBody>
          <a:bodyPr>
            <a:normAutofit/>
          </a:bodyPr>
          <a:lstStyle/>
          <a:p>
            <a:endParaRPr lang="nb-NO" b="1" dirty="0"/>
          </a:p>
        </p:txBody>
      </p:sp>
      <p:pic>
        <p:nvPicPr>
          <p:cNvPr id="4" name="Picture 3">
            <a:extLst>
              <a:ext uri="{FF2B5EF4-FFF2-40B4-BE49-F238E27FC236}">
                <a16:creationId xmlns:a16="http://schemas.microsoft.com/office/drawing/2014/main" id="{FC18A7CC-7EAF-7845-BEBC-BD28A6D37681}"/>
              </a:ext>
            </a:extLst>
          </p:cNvPr>
          <p:cNvPicPr>
            <a:picLocks noChangeAspect="1"/>
          </p:cNvPicPr>
          <p:nvPr/>
        </p:nvPicPr>
        <p:blipFill>
          <a:blip r:embed="rId2"/>
          <a:stretch>
            <a:fillRect/>
          </a:stretch>
        </p:blipFill>
        <p:spPr>
          <a:xfrm>
            <a:off x="10772931" y="5100919"/>
            <a:ext cx="872147" cy="1154243"/>
          </a:xfrm>
          <a:prstGeom prst="rect">
            <a:avLst/>
          </a:prstGeom>
        </p:spPr>
      </p:pic>
      <p:sp>
        <p:nvSpPr>
          <p:cNvPr id="5" name="TekstSylinder 4">
            <a:extLst>
              <a:ext uri="{FF2B5EF4-FFF2-40B4-BE49-F238E27FC236}">
                <a16:creationId xmlns:a16="http://schemas.microsoft.com/office/drawing/2014/main" id="{1FB6951F-096A-444F-9691-D15C054F6FC4}"/>
              </a:ext>
            </a:extLst>
          </p:cNvPr>
          <p:cNvSpPr txBox="1"/>
          <p:nvPr/>
        </p:nvSpPr>
        <p:spPr>
          <a:xfrm>
            <a:off x="4739951" y="5327369"/>
            <a:ext cx="2439322" cy="369332"/>
          </a:xfrm>
          <a:prstGeom prst="rect">
            <a:avLst/>
          </a:prstGeom>
          <a:noFill/>
        </p:spPr>
        <p:txBody>
          <a:bodyPr wrap="none" rtlCol="0">
            <a:spAutoFit/>
          </a:bodyPr>
          <a:lstStyle/>
          <a:p>
            <a:r>
              <a:rPr lang="nb-NO" dirty="0">
                <a:solidFill>
                  <a:schemeClr val="bg1"/>
                </a:solidFill>
              </a:rPr>
              <a:t>laringsmiljo@stor.uis.no</a:t>
            </a:r>
          </a:p>
        </p:txBody>
      </p:sp>
    </p:spTree>
    <p:extLst>
      <p:ext uri="{BB962C8B-B14F-4D97-AF65-F5344CB8AC3E}">
        <p14:creationId xmlns:p14="http://schemas.microsoft.com/office/powerpoint/2010/main" val="386925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DD243DBCBCCE24D89F615590940FF36" ma:contentTypeVersion="12" ma:contentTypeDescription="Opprett et nytt dokument." ma:contentTypeScope="" ma:versionID="69970cf0d8204aa38340824b6213f690">
  <xsd:schema xmlns:xsd="http://www.w3.org/2001/XMLSchema" xmlns:xs="http://www.w3.org/2001/XMLSchema" xmlns:p="http://schemas.microsoft.com/office/2006/metadata/properties" xmlns:ns2="07610184-5276-4fd8-a1e1-4e6deb1d550c" xmlns:ns3="0f300e1a-9bb0-4dd8-9baf-498c44da6790" targetNamespace="http://schemas.microsoft.com/office/2006/metadata/properties" ma:root="true" ma:fieldsID="2d6fa84866f86d37092f46dd3c4c41a1" ns2:_="" ns3:_="">
    <xsd:import namespace="07610184-5276-4fd8-a1e1-4e6deb1d550c"/>
    <xsd:import namespace="0f300e1a-9bb0-4dd8-9baf-498c44da67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610184-5276-4fd8-a1e1-4e6deb1d5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300e1a-9bb0-4dd8-9baf-498c44da6790"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1A250C-DAF7-4A46-BEA7-DC73DEF2D790}">
  <ds:schemaRefs>
    <ds:schemaRef ds:uri="07610184-5276-4fd8-a1e1-4e6deb1d550c"/>
    <ds:schemaRef ds:uri="http://www.w3.org/XML/1998/namespace"/>
    <ds:schemaRef ds:uri="http://schemas.microsoft.com/office/infopath/2007/PartnerControls"/>
    <ds:schemaRef ds:uri="http://purl.org/dc/terms/"/>
    <ds:schemaRef ds:uri="0f300e1a-9bb0-4dd8-9baf-498c44da6790"/>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7BCBAE6E-04A5-40B1-9ABE-D44F54C8DED0}">
  <ds:schemaRefs>
    <ds:schemaRef ds:uri="http://schemas.microsoft.com/sharepoint/v3/contenttype/forms"/>
  </ds:schemaRefs>
</ds:datastoreItem>
</file>

<file path=customXml/itemProps3.xml><?xml version="1.0" encoding="utf-8"?>
<ds:datastoreItem xmlns:ds="http://schemas.openxmlformats.org/officeDocument/2006/customXml" ds:itemID="{791752AA-18C7-448F-9E52-1B23E2EEE0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610184-5276-4fd8-a1e1-4e6deb1d550c"/>
    <ds:schemaRef ds:uri="0f300e1a-9bb0-4dd8-9baf-498c44da67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30401</TotalTime>
  <Words>655</Words>
  <Application>Microsoft Office PowerPoint</Application>
  <PresentationFormat>Widescreen</PresentationFormat>
  <Paragraphs>117</Paragraphs>
  <Slides>20</Slides>
  <Notes>4</Notes>
  <HiddenSlides>0</HiddenSlides>
  <MMClips>0</MMClips>
  <ScaleCrop>false</ScaleCrop>
  <HeadingPairs>
    <vt:vector size="8" baseType="variant">
      <vt:variant>
        <vt:lpstr>Brukte skrifter</vt:lpstr>
      </vt:variant>
      <vt:variant>
        <vt:i4>9</vt:i4>
      </vt:variant>
      <vt:variant>
        <vt:lpstr>Tema</vt:lpstr>
      </vt:variant>
      <vt:variant>
        <vt:i4>2</vt:i4>
      </vt:variant>
      <vt:variant>
        <vt:lpstr>Innebygde OLE-servere</vt:lpstr>
      </vt:variant>
      <vt:variant>
        <vt:i4>1</vt:i4>
      </vt:variant>
      <vt:variant>
        <vt:lpstr>Lysbildetitler</vt:lpstr>
      </vt:variant>
      <vt:variant>
        <vt:i4>20</vt:i4>
      </vt:variant>
    </vt:vector>
  </HeadingPairs>
  <TitlesOfParts>
    <vt:vector size="32" baseType="lpstr">
      <vt:lpstr>Arial</vt:lpstr>
      <vt:lpstr>Avenir Next</vt:lpstr>
      <vt:lpstr>Calibri</vt:lpstr>
      <vt:lpstr>Calibri Light</vt:lpstr>
      <vt:lpstr>Texta</vt:lpstr>
      <vt:lpstr>Texta Black</vt:lpstr>
      <vt:lpstr>Texta Heavy</vt:lpstr>
      <vt:lpstr>Texta Medium</vt:lpstr>
      <vt:lpstr>Wingdings</vt:lpstr>
      <vt:lpstr>Office Theme</vt:lpstr>
      <vt:lpstr>1_Office Theme</vt:lpstr>
      <vt:lpstr>Acrobat Document</vt:lpstr>
      <vt:lpstr>WELCOME TO ENGASJERT 2021-2022!</vt:lpstr>
      <vt:lpstr>PROGRAMME</vt:lpstr>
      <vt:lpstr>PROGRAMME</vt:lpstr>
      <vt:lpstr>StOr-STYRET </vt:lpstr>
      <vt:lpstr>TELL US WHO YOU ARE AND WHAT ORGANIZATION YOU’RE FROM</vt:lpstr>
      <vt:lpstr>Cooperation Agreement</vt:lpstr>
      <vt:lpstr>Important dates this semester</vt:lpstr>
      <vt:lpstr>ELECTIONS 2021-2022</vt:lpstr>
      <vt:lpstr>Contact information </vt:lpstr>
      <vt:lpstr>ABOUT YOU</vt:lpstr>
      <vt:lpstr>Martin</vt:lpstr>
      <vt:lpstr>Alva</vt:lpstr>
      <vt:lpstr>Tappetårnet</vt:lpstr>
      <vt:lpstr>Even Heien </vt:lpstr>
      <vt:lpstr>Even Hallås</vt:lpstr>
      <vt:lpstr>Elisabeth &amp; Kristin </vt:lpstr>
      <vt:lpstr>TRIP WITH ENGASJERT??</vt:lpstr>
      <vt:lpstr>What are your expectations  for the engasjert meetings? </vt:lpstr>
      <vt:lpstr>INPUT</vt:lpstr>
      <vt:lpstr>www.Stavangerstudent.no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FIRST «ENGASJERT MØTE» OF THE NEW ACADEMIC YEAR!</dc:title>
  <dc:creator>Raja, Haider</dc:creator>
  <cp:lastModifiedBy>StOr Læringsmiljø</cp:lastModifiedBy>
  <cp:revision>63</cp:revision>
  <dcterms:created xsi:type="dcterms:W3CDTF">2019-07-22T11:46:52Z</dcterms:created>
  <dcterms:modified xsi:type="dcterms:W3CDTF">2021-08-24T09:43:03Z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0x0101004DD243DBCBCCE24D89F615590940FF36</vt:lpwstr>
  </property>
</Properties>
</file>